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Libre Franklin"/>
      <p:regular r:id="rId34"/>
      <p:bold r:id="rId35"/>
      <p:italic r:id="rId36"/>
      <p:boldItalic r:id="rId37"/>
    </p:embeddedFont>
    <p:embeddedFont>
      <p:font typeface="Libre Franklin Medium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Medium-italic.fntdata"/><Relationship Id="rId20" Type="http://schemas.openxmlformats.org/officeDocument/2006/relationships/slide" Target="slides/slide12.xml"/><Relationship Id="rId42" Type="http://schemas.openxmlformats.org/officeDocument/2006/relationships/font" Target="fonts/OpenSans-regular.fntdata"/><Relationship Id="rId41" Type="http://schemas.openxmlformats.org/officeDocument/2006/relationships/font" Target="fonts/LibreFranklinMedium-boldItalic.fntdata"/><Relationship Id="rId22" Type="http://schemas.openxmlformats.org/officeDocument/2006/relationships/slide" Target="slides/slide14.xml"/><Relationship Id="rId44" Type="http://schemas.openxmlformats.org/officeDocument/2006/relationships/font" Target="fonts/OpenSans-italic.fntdata"/><Relationship Id="rId21" Type="http://schemas.openxmlformats.org/officeDocument/2006/relationships/slide" Target="slides/slide13.xml"/><Relationship Id="rId43" Type="http://schemas.openxmlformats.org/officeDocument/2006/relationships/font" Target="fonts/OpenSans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LibreFranklin-bold.fntdata"/><Relationship Id="rId12" Type="http://schemas.openxmlformats.org/officeDocument/2006/relationships/slide" Target="slides/slide4.xml"/><Relationship Id="rId34" Type="http://schemas.openxmlformats.org/officeDocument/2006/relationships/font" Target="fonts/LibreFranklin-regular.fntdata"/><Relationship Id="rId15" Type="http://schemas.openxmlformats.org/officeDocument/2006/relationships/slide" Target="slides/slide7.xml"/><Relationship Id="rId37" Type="http://schemas.openxmlformats.org/officeDocument/2006/relationships/font" Target="fonts/LibreFranklin-boldItalic.fntdata"/><Relationship Id="rId14" Type="http://schemas.openxmlformats.org/officeDocument/2006/relationships/slide" Target="slides/slide6.xml"/><Relationship Id="rId36" Type="http://schemas.openxmlformats.org/officeDocument/2006/relationships/font" Target="fonts/LibreFranklin-italic.fntdata"/><Relationship Id="rId17" Type="http://schemas.openxmlformats.org/officeDocument/2006/relationships/slide" Target="slides/slide9.xml"/><Relationship Id="rId39" Type="http://schemas.openxmlformats.org/officeDocument/2006/relationships/font" Target="fonts/LibreFranklinMedium-bold.fntdata"/><Relationship Id="rId16" Type="http://schemas.openxmlformats.org/officeDocument/2006/relationships/slide" Target="slides/slide8.xml"/><Relationship Id="rId38" Type="http://schemas.openxmlformats.org/officeDocument/2006/relationships/font" Target="fonts/LibreFranklinMedium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nfluence.slac.stanford.edu/display/LSSTDESC/BTF+Meetings+and+Resources#BTFMeetingsandResources-ML1b" TargetMode="External"/><Relationship Id="rId3" Type="http://schemas.openxmlformats.org/officeDocument/2006/relationships/hyperlink" Target="https://confluence.slac.stanford.edu/display/LSSTDESC/BTF+Meetings+and+Resources#BTFMeetingsandResources-ML1b" TargetMode="External"/><Relationship Id="rId4" Type="http://schemas.openxmlformats.org/officeDocument/2006/relationships/hyperlink" Target="https://arxiv.org/abs/1810.10098" TargetMode="External"/><Relationship Id="rId5" Type="http://schemas.openxmlformats.org/officeDocument/2006/relationships/hyperlink" Target="https://confluence.slac.stanford.edu/display/LSSTDESC/BTF+Meetings+and+Resources#BTFMeetingsandResources-ML1" TargetMode="External"/><Relationship Id="rId6" Type="http://schemas.openxmlformats.org/officeDocument/2006/relationships/hyperlink" Target="https://confluence.slac.stanford.edu/display/LSSTDESC/BTF+Meetings+and+Resources#BTFMeetingsandResources-ML1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nfluence.slac.stanford.edu/display/LSSTDESC/BTF+Meetings+and+Resources#BTFMeetingsandResources-ML2" TargetMode="External"/><Relationship Id="rId3" Type="http://schemas.openxmlformats.org/officeDocument/2006/relationships/hyperlink" Target="https://confluence.slac.stanford.edu/display/LSSTDESC/BTF+Meetings+and+Resources#BTFMeetingsandResources-ML2" TargetMode="External"/><Relationship Id="rId4" Type="http://schemas.openxmlformats.org/officeDocument/2006/relationships/hyperlink" Target="https://arxiv.org/abs/1906.11248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531e340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5f531e3407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cee5e06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cee5e06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d0b5547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d0b5547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Bastien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f531e340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f531e340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Colin, Patrick (on BlueJeans)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d30db8c9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d30db8c9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Feb 11, 2019 - David Reiman (presenter) &amp; Brett Gohre,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Deblending galaxy superpositions with branched generative adversarial networks</a:t>
            </a:r>
            <a:r>
              <a:rPr lang="en">
                <a:solidFill>
                  <a:schemeClr val="dk1"/>
                </a:solidFill>
              </a:rPr>
              <a:t>  – Part II:  the paper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https://arxiv.org/abs/1810.10098</a:t>
            </a:r>
            <a:r>
              <a:rPr lang="en">
                <a:solidFill>
                  <a:schemeClr val="dk1"/>
                </a:solidFill>
              </a:rPr>
              <a:t>) 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Feb 4, 2019 - David Reiman,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Deblending galaxy superpositions with branched generative adversarial networks</a:t>
            </a:r>
            <a:r>
              <a:rPr lang="en">
                <a:solidFill>
                  <a:schemeClr val="dk1"/>
                </a:solidFill>
              </a:rPr>
              <a:t> – Part I: Introduction to CNNs and adversarial networks.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30db8c9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30db8c9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David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March 4, 2019 - Ryan Hausen (presenter) &amp; Brant Robertson –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Morpheus: A Model For Pixel-Level Morphological Classification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Paper: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https://arxiv.org/abs/1906.11248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6fbc398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d6fbc398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eab88b6d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eab88b6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d0b5547e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d0b5547e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Sowmya, Pat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f6538d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f6538d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f531e34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f531e34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ee5e06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ee5e06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Introduction:  Goals + terminology 4 minutes;  ML overview 6 minutes. =&gt; 10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Quick project overviews: 10 * (2min + 1min) =&gt; 30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View from DM + discussion: 10 + 10 =&gt; 20 min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Common issues, opportunities + discussion:  10 + 10 =&gt; 20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 ~ 80 min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e880b2e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e880b2e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e880b2e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e880b2e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d6fbc398f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d6fbc398f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d6fbc398f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d6fbc398f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d6fbc398f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d6fbc398f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ced77d6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ced77d6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reference only.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ed77d69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ced77d6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ced77d6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ced77d6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f8e16fc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f8e16fc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animated.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d6fbc398f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d6fbc398f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6fbc398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6fbc398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 added since Paris DESC mtg do not appear here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0b5547e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0b5547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Sowmya/Pat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Mask Region-based Convolutional Neural Network (Mask R-CNN) implemented in the Facebook AI Research Detectron codebase for object detection research (https://github.com/facebookresearch/detectron)</a:t>
            </a:r>
            <a:endParaRPr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f6e0b1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f6e0b1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Calibration and uncertainty estimates as observing conditions vary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Issues: Techniques to recover from </a:t>
            </a:r>
            <a:r>
              <a:rPr lang="en"/>
              <a:t>underestimated</a:t>
            </a:r>
            <a:r>
              <a:rPr lang="en"/>
              <a:t> uncertainty from approximate bayesian techniques.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5200"/>
              <a:buNone/>
              <a:defRPr sz="5200">
                <a:solidFill>
                  <a:srgbClr val="98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5200"/>
              <a:buNone/>
              <a:defRPr sz="5200">
                <a:solidFill>
                  <a:srgbClr val="98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ctrTitle"/>
          </p:nvPr>
        </p:nvSpPr>
        <p:spPr>
          <a:xfrm>
            <a:off x="235857" y="1925407"/>
            <a:ext cx="879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b="0" i="0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subTitle"/>
          </p:nvPr>
        </p:nvSpPr>
        <p:spPr>
          <a:xfrm>
            <a:off x="1331121" y="2449839"/>
            <a:ext cx="6480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0B0B0"/>
                </a:solidFill>
              </a:defRPr>
            </a:lvl1pPr>
            <a:lvl2pPr lvl="1" rtl="0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2pPr>
            <a:lvl3pPr lvl="2" rtl="0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/>
        </p:nvSpPr>
        <p:spPr>
          <a:xfrm>
            <a:off x="457200" y="4877860"/>
            <a:ext cx="822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LSST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Project and Community Workshop 201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 • Tucson • 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26"/>
          <p:cNvGrpSpPr/>
          <p:nvPr/>
        </p:nvGrpSpPr>
        <p:grpSpPr>
          <a:xfrm>
            <a:off x="76200" y="4798479"/>
            <a:ext cx="1351893" cy="386774"/>
            <a:chOff x="6123807" y="73832"/>
            <a:chExt cx="1351893" cy="386774"/>
          </a:xfrm>
        </p:grpSpPr>
        <p:sp>
          <p:nvSpPr>
            <p:cNvPr id="108" name="Google Shape;108;p26"/>
            <p:cNvSpPr/>
            <p:nvPr/>
          </p:nvSpPr>
          <p:spPr>
            <a:xfrm>
              <a:off x="6400800" y="73832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#lsst2019</a:t>
              </a:r>
              <a:endParaRPr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twitter transparent logo" id="109" name="Google Shape;109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3807" y="94940"/>
              <a:ext cx="365666" cy="365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ctrTitle"/>
          </p:nvPr>
        </p:nvSpPr>
        <p:spPr>
          <a:xfrm>
            <a:off x="235857" y="1925407"/>
            <a:ext cx="879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b="0" i="0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1" type="subTitle"/>
          </p:nvPr>
        </p:nvSpPr>
        <p:spPr>
          <a:xfrm>
            <a:off x="1331121" y="2449839"/>
            <a:ext cx="6480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0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0B0B0"/>
                </a:solidFill>
              </a:defRPr>
            </a:lvl1pPr>
            <a:lvl2pPr lvl="1" rtl="0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2pPr>
            <a:lvl3pPr lvl="2" rtl="0" algn="ctr">
              <a:spcBef>
                <a:spcPts val="360"/>
              </a:spcBef>
              <a:spcAft>
                <a:spcPts val="0"/>
              </a:spcAft>
              <a:buSzPts val="1530"/>
              <a:buNone/>
              <a:defRPr/>
            </a:lvl3pPr>
            <a:lvl4pPr lvl="3" rtl="0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4pPr>
            <a:lvl5pPr lvl="4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/>
        </p:nvSpPr>
        <p:spPr>
          <a:xfrm>
            <a:off x="457200" y="4877860"/>
            <a:ext cx="822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LSST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Project and Community Workshop 201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 • Tucson • 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27"/>
          <p:cNvGrpSpPr/>
          <p:nvPr/>
        </p:nvGrpSpPr>
        <p:grpSpPr>
          <a:xfrm>
            <a:off x="76200" y="4798479"/>
            <a:ext cx="1351893" cy="386774"/>
            <a:chOff x="6123807" y="73832"/>
            <a:chExt cx="1351893" cy="386774"/>
          </a:xfrm>
        </p:grpSpPr>
        <p:sp>
          <p:nvSpPr>
            <p:cNvPr id="115" name="Google Shape;115;p27"/>
            <p:cNvSpPr/>
            <p:nvPr/>
          </p:nvSpPr>
          <p:spPr>
            <a:xfrm>
              <a:off x="6400800" y="73832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#lsst2019</a:t>
              </a:r>
              <a:endParaRPr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twitter transparent logo" id="116" name="Google Shape;11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3807" y="94940"/>
              <a:ext cx="365666" cy="365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335643" y="272611"/>
            <a:ext cx="66294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Libre Franklin Medium"/>
              <a:buNone/>
              <a:defRPr b="0" i="0" sz="4200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335643" y="1242374"/>
            <a:ext cx="6629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B0B0B0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36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8"/>
          <p:cNvSpPr txBox="1"/>
          <p:nvPr/>
        </p:nvSpPr>
        <p:spPr>
          <a:xfrm>
            <a:off x="457200" y="4877860"/>
            <a:ext cx="822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LSST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Project and Community Workshop 201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 • Tucson • 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28"/>
          <p:cNvGrpSpPr/>
          <p:nvPr/>
        </p:nvGrpSpPr>
        <p:grpSpPr>
          <a:xfrm>
            <a:off x="76200" y="4798479"/>
            <a:ext cx="1351893" cy="386774"/>
            <a:chOff x="6123807" y="73832"/>
            <a:chExt cx="1351893" cy="386774"/>
          </a:xfrm>
        </p:grpSpPr>
        <p:sp>
          <p:nvSpPr>
            <p:cNvPr id="122" name="Google Shape;122;p28"/>
            <p:cNvSpPr/>
            <p:nvPr/>
          </p:nvSpPr>
          <p:spPr>
            <a:xfrm>
              <a:off x="6400800" y="73832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#lsst2019</a:t>
              </a:r>
              <a:endParaRPr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twitter transparent logo" id="123" name="Google Shape;123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3807" y="94940"/>
              <a:ext cx="365666" cy="365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244930" y="557893"/>
            <a:ext cx="86706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FFFFFF"/>
                </a:solidFill>
              </a:defRPr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⚫"/>
              <a:defRPr sz="2400"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 sz="2000"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244930" y="557893"/>
            <a:ext cx="86706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FFFFFF"/>
                </a:solidFill>
              </a:defRPr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⚫"/>
              <a:defRPr sz="2400"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 sz="2000"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0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30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idx="1" type="body"/>
          </p:nvPr>
        </p:nvSpPr>
        <p:spPr>
          <a:xfrm>
            <a:off x="244930" y="557893"/>
            <a:ext cx="86706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sz="2400">
                <a:solidFill>
                  <a:srgbClr val="FFFFFF"/>
                </a:solidFill>
              </a:defRPr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⚫"/>
              <a:defRPr sz="2400"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 sz="2000"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31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>
            <p:ph type="title"/>
          </p:nvPr>
        </p:nvSpPr>
        <p:spPr>
          <a:xfrm>
            <a:off x="244930" y="83281"/>
            <a:ext cx="8670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bre Franklin Medium"/>
              <a:buNone/>
              <a:defRPr b="0"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" type="body"/>
          </p:nvPr>
        </p:nvSpPr>
        <p:spPr>
          <a:xfrm>
            <a:off x="244930" y="591911"/>
            <a:ext cx="86706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>
                <a:solidFill>
                  <a:srgbClr val="595959"/>
                </a:solidFill>
              </a:defRPr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⚫"/>
              <a:defRPr>
                <a:solidFill>
                  <a:srgbClr val="595959"/>
                </a:solidFill>
              </a:defRPr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>
                <a:solidFill>
                  <a:srgbClr val="595959"/>
                </a:solidFill>
              </a:defRPr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>
                <a:solidFill>
                  <a:srgbClr val="595959"/>
                </a:solidFill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>
                <a:solidFill>
                  <a:srgbClr val="595959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839925"/>
            <a:ext cx="85206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>
            <p:ph type="title"/>
          </p:nvPr>
        </p:nvSpPr>
        <p:spPr>
          <a:xfrm>
            <a:off x="244930" y="83281"/>
            <a:ext cx="86706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Libre Franklin Medium"/>
              <a:buNone/>
              <a:defRPr b="0"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" type="body"/>
          </p:nvPr>
        </p:nvSpPr>
        <p:spPr>
          <a:xfrm>
            <a:off x="244930" y="591911"/>
            <a:ext cx="8670600" cy="40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>
                <a:solidFill>
                  <a:srgbClr val="595959"/>
                </a:solidFill>
              </a:defRPr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⚫"/>
              <a:defRPr>
                <a:solidFill>
                  <a:srgbClr val="595959"/>
                </a:solidFill>
              </a:defRPr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>
                <a:solidFill>
                  <a:srgbClr val="595959"/>
                </a:solidFill>
              </a:defRPr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>
                <a:solidFill>
                  <a:srgbClr val="595959"/>
                </a:solidFill>
              </a:defRPr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  <a:defRPr>
                <a:solidFill>
                  <a:srgbClr val="595959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244928" y="571501"/>
            <a:ext cx="42429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080"/>
              <a:buNone/>
              <a:defRPr sz="2600"/>
            </a:lvl1pPr>
            <a:lvl2pPr indent="-354330" lvl="1" marL="914400" rtl="0" algn="l">
              <a:spcBef>
                <a:spcPts val="440"/>
              </a:spcBef>
              <a:spcAft>
                <a:spcPts val="0"/>
              </a:spcAft>
              <a:buSzPts val="1980"/>
              <a:buChar char="⚫"/>
              <a:defRPr sz="2200"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SzPts val="1700"/>
              <a:buChar char="○"/>
              <a:defRPr sz="2000"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4"/>
          <p:cNvSpPr txBox="1"/>
          <p:nvPr>
            <p:ph idx="2" type="body"/>
          </p:nvPr>
        </p:nvSpPr>
        <p:spPr>
          <a:xfrm>
            <a:off x="4671786" y="571501"/>
            <a:ext cx="42435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080"/>
              <a:buNone/>
              <a:defRPr sz="2600"/>
            </a:lvl1pPr>
            <a:lvl2pPr indent="-354330" lvl="1" marL="914400" rtl="0" algn="l">
              <a:spcBef>
                <a:spcPts val="440"/>
              </a:spcBef>
              <a:spcAft>
                <a:spcPts val="0"/>
              </a:spcAft>
              <a:buSzPts val="1980"/>
              <a:buChar char="⚫"/>
              <a:defRPr sz="2200"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SzPts val="1700"/>
              <a:buChar char="○"/>
              <a:defRPr sz="2000"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4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4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showMasterSp="0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457200" y="4114800"/>
            <a:ext cx="4040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2" type="body"/>
          </p:nvPr>
        </p:nvSpPr>
        <p:spPr>
          <a:xfrm>
            <a:off x="4645026" y="4114800"/>
            <a:ext cx="4041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b="1" sz="2400">
                <a:solidFill>
                  <a:schemeClr val="accent1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44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3" type="body"/>
          </p:nvPr>
        </p:nvSpPr>
        <p:spPr>
          <a:xfrm>
            <a:off x="457200" y="619126"/>
            <a:ext cx="40401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sz="24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⚫"/>
              <a:defRPr sz="2000"/>
            </a:lvl2pPr>
            <a:lvl3pPr indent="-325755" lvl="2" marL="1371600" rtl="0" algn="l">
              <a:spcBef>
                <a:spcPts val="360"/>
              </a:spcBef>
              <a:spcAft>
                <a:spcPts val="0"/>
              </a:spcAft>
              <a:buSzPts val="1530"/>
              <a:buChar char="○"/>
              <a:defRPr sz="1800"/>
            </a:lvl3pPr>
            <a:lvl4pPr indent="-320039" lvl="3" marL="1828800" rtl="0" algn="l">
              <a:spcBef>
                <a:spcPts val="320"/>
              </a:spcBef>
              <a:spcAft>
                <a:spcPts val="0"/>
              </a:spcAft>
              <a:buSzPts val="1440"/>
              <a:buChar char="⚫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4" type="body"/>
          </p:nvPr>
        </p:nvSpPr>
        <p:spPr>
          <a:xfrm>
            <a:off x="4645026" y="619126"/>
            <a:ext cx="40419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 sz="24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⚫"/>
              <a:defRPr sz="2000"/>
            </a:lvl2pPr>
            <a:lvl3pPr indent="-325755" lvl="2" marL="1371600" rtl="0" algn="l">
              <a:spcBef>
                <a:spcPts val="360"/>
              </a:spcBef>
              <a:spcAft>
                <a:spcPts val="0"/>
              </a:spcAft>
              <a:buSzPts val="1530"/>
              <a:buChar char="○"/>
              <a:defRPr sz="1800"/>
            </a:lvl3pPr>
            <a:lvl4pPr indent="-320039" lvl="3" marL="1828800" rtl="0" algn="l">
              <a:spcBef>
                <a:spcPts val="320"/>
              </a:spcBef>
              <a:spcAft>
                <a:spcPts val="0"/>
              </a:spcAft>
              <a:buSzPts val="1440"/>
              <a:buChar char="⚫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-"/>
              <a:defRPr sz="16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5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5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/>
        </p:nvSpPr>
        <p:spPr>
          <a:xfrm>
            <a:off x="457200" y="4877860"/>
            <a:ext cx="822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LSST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Project and Community Workshop 201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 • Tucson • 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35"/>
          <p:cNvGrpSpPr/>
          <p:nvPr/>
        </p:nvGrpSpPr>
        <p:grpSpPr>
          <a:xfrm>
            <a:off x="76200" y="4798479"/>
            <a:ext cx="1351893" cy="386774"/>
            <a:chOff x="6123807" y="73832"/>
            <a:chExt cx="1351893" cy="386774"/>
          </a:xfrm>
        </p:grpSpPr>
        <p:sp>
          <p:nvSpPr>
            <p:cNvPr id="164" name="Google Shape;164;p35"/>
            <p:cNvSpPr/>
            <p:nvPr/>
          </p:nvSpPr>
          <p:spPr>
            <a:xfrm>
              <a:off x="6400800" y="73832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#lsst2019</a:t>
              </a:r>
              <a:endParaRPr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twitter transparent logo" id="165" name="Google Shape;165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23807" y="94940"/>
              <a:ext cx="365666" cy="365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>
            <p:ph idx="11" type="ftr"/>
          </p:nvPr>
        </p:nvSpPr>
        <p:spPr>
          <a:xfrm>
            <a:off x="3124200" y="481757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6"/>
          <p:cNvSpPr txBox="1"/>
          <p:nvPr>
            <p:ph idx="12" type="sldNum"/>
          </p:nvPr>
        </p:nvSpPr>
        <p:spPr>
          <a:xfrm>
            <a:off x="6781800" y="486965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6"/>
          <p:cNvSpPr txBox="1"/>
          <p:nvPr>
            <p:ph idx="1" type="body"/>
          </p:nvPr>
        </p:nvSpPr>
        <p:spPr>
          <a:xfrm>
            <a:off x="244930" y="1363620"/>
            <a:ext cx="86706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920"/>
              <a:buNone/>
              <a:defRPr>
                <a:solidFill>
                  <a:srgbClr val="FFFFFF"/>
                </a:solidFill>
              </a:defRPr>
            </a:lvl1pPr>
            <a:lvl2pPr indent="-331469" lvl="1" marL="9144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/>
            </a:lvl2pPr>
            <a:lvl3pPr indent="-336550" lvl="2" marL="1371600" rtl="0" algn="l">
              <a:spcBef>
                <a:spcPts val="400"/>
              </a:spcBef>
              <a:spcAft>
                <a:spcPts val="0"/>
              </a:spcAft>
              <a:buClr>
                <a:srgbClr val="69A2B8"/>
              </a:buClr>
              <a:buSzPts val="1700"/>
              <a:buChar char="○"/>
              <a:defRPr/>
            </a:lvl3pPr>
            <a:lvl4pPr indent="-331469" lvl="3" marL="1828800" rtl="0" algn="l">
              <a:spcBef>
                <a:spcPts val="360"/>
              </a:spcBef>
              <a:spcAft>
                <a:spcPts val="0"/>
              </a:spcAft>
              <a:buSzPts val="1620"/>
              <a:buChar char="⚫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type="title"/>
          </p:nvPr>
        </p:nvSpPr>
        <p:spPr>
          <a:xfrm>
            <a:off x="244929" y="10410"/>
            <a:ext cx="86706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1.jp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None/>
              <a:defRPr sz="2800">
                <a:solidFill>
                  <a:srgbClr val="98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839925"/>
            <a:ext cx="85206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244930" y="571500"/>
            <a:ext cx="8670600" cy="41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6576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⚫"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365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○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31469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62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6781800" y="4821077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type="title"/>
          </p:nvPr>
        </p:nvSpPr>
        <p:spPr>
          <a:xfrm>
            <a:off x="244929" y="10411"/>
            <a:ext cx="8229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b="0" i="0" sz="36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25"/>
          <p:cNvSpPr txBox="1"/>
          <p:nvPr/>
        </p:nvSpPr>
        <p:spPr>
          <a:xfrm>
            <a:off x="457200" y="4877860"/>
            <a:ext cx="822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LSST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Project and Community Workshop 201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 • Tucson • 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- 1</a:t>
            </a: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25"/>
          <p:cNvGrpSpPr/>
          <p:nvPr/>
        </p:nvGrpSpPr>
        <p:grpSpPr>
          <a:xfrm>
            <a:off x="76200" y="4798479"/>
            <a:ext cx="1351893" cy="386774"/>
            <a:chOff x="6123807" y="73832"/>
            <a:chExt cx="1351893" cy="386774"/>
          </a:xfrm>
        </p:grpSpPr>
        <p:sp>
          <p:nvSpPr>
            <p:cNvPr id="101" name="Google Shape;101;p25"/>
            <p:cNvSpPr/>
            <p:nvPr/>
          </p:nvSpPr>
          <p:spPr>
            <a:xfrm>
              <a:off x="6400800" y="73832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#lsst2019</a:t>
              </a:r>
              <a:endParaRPr sz="18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result for twitter transparent logo" id="102" name="Google Shape;102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123807" y="94940"/>
              <a:ext cx="365666" cy="3656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roject.lsst.org/meetings/lsst2019/content/machine-learning-applications-blending-challenges" TargetMode="External"/><Relationship Id="rId4" Type="http://schemas.openxmlformats.org/officeDocument/2006/relationships/hyperlink" Target="https://bluejeans.com/835141188" TargetMode="Externa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google.com/presentation/d/1qBGM9_B5XPBQP6ECRrVm9nQwEh6XC8IK7xJBUCLC7Kg/edit#slide=id.g555f4ad0b8_2_5" TargetMode="External"/><Relationship Id="rId10" Type="http://schemas.openxmlformats.org/officeDocument/2006/relationships/image" Target="../media/image17.png"/><Relationship Id="rId12" Type="http://schemas.openxmlformats.org/officeDocument/2006/relationships/slide" Target="/ppt/slides/slide7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hyperlink" Target="https://arxiv.org/pdf/1606.05328.pdf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onfluence.slac.stanford.edu/display/LSSTDESC/BTF+Meetings+and+Resources?preview=/227154452/237830606/20180702%20LSST%20BTF%20light.pdf#BTFMeetingsandResources-CyrilleDoux1" TargetMode="External"/><Relationship Id="rId4" Type="http://schemas.openxmlformats.org/officeDocument/2006/relationships/hyperlink" Target="https://confluence.slac.stanford.edu/display/LSSTDESC/BTF+Meetings+and+Resources?preview=/227154452/249857242/BTF_28052019.pdf#BTFMeetingsandResources-BastienArcelinI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slide" Target="/ppt/slides/slide7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703.06870" TargetMode="External"/><Relationship Id="rId4" Type="http://schemas.openxmlformats.org/officeDocument/2006/relationships/hyperlink" Target="https://github.com/matterport/Mask_RCNN" TargetMode="External"/><Relationship Id="rId9" Type="http://schemas.openxmlformats.org/officeDocument/2006/relationships/hyperlink" Target="https://ui.adsabs.harvard.edu/abs/2019arXiv190802748B/abstract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hyperlink" Target="https://arxiv.org/abs/1908.02748" TargetMode="External"/><Relationship Id="rId8" Type="http://schemas.openxmlformats.org/officeDocument/2006/relationships/hyperlink" Target="https://github.com/burke86/astro_rcn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confluence.slac.stanford.edu/display/LSSTDESC/BTF+Meetings+and+Resources#BTFMeetingsandResources-ML1" TargetMode="External"/><Relationship Id="rId9" Type="http://schemas.openxmlformats.org/officeDocument/2006/relationships/slide" Target="/ppt/slides/slide7.xml"/><Relationship Id="rId5" Type="http://schemas.openxmlformats.org/officeDocument/2006/relationships/hyperlink" Target="https://confluence.slac.stanford.edu/display/LSSTDESC/BTF+Meetings+and+Resources#BTFMeetingsandResources-ML1b" TargetMode="External"/><Relationship Id="rId6" Type="http://schemas.openxmlformats.org/officeDocument/2006/relationships/hyperlink" Target="https://arxiv.org/abs/1810.10098" TargetMode="External"/><Relationship Id="rId7" Type="http://schemas.openxmlformats.org/officeDocument/2006/relationships/hyperlink" Target="https://github.com/davidreiman/deblender" TargetMode="External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hyperlink" Target="https://confluence.slac.stanford.edu/display/LSSTDESC/BTF+Meetings+and+Resources#BTFMeetingsandResources-ML2" TargetMode="External"/><Relationship Id="rId5" Type="http://schemas.openxmlformats.org/officeDocument/2006/relationships/hyperlink" Target="https://arxiv.org/abs/1906.11248" TargetMode="External"/><Relationship Id="rId6" Type="http://schemas.openxmlformats.org/officeDocument/2006/relationships/hyperlink" Target="https://morpheus-project.github.io/morpheus/" TargetMode="External"/><Relationship Id="rId7" Type="http://schemas.openxmlformats.org/officeDocument/2006/relationships/slide" Target="/ppt/slides/slide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abs/1505.04597" TargetMode="External"/><Relationship Id="rId4" Type="http://schemas.openxmlformats.org/officeDocument/2006/relationships/hyperlink" Target="https://github.com/aboucaud/candels-blender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confluence.slac.stanford.edu/display/LSSTDESC/BTF+Meetings+and+Resources#BTFMeetingsandResources-BoucaudI" TargetMode="External"/><Relationship Id="rId6" Type="http://schemas.openxmlformats.org/officeDocument/2006/relationships/hyperlink" Target="https://arxiv.org/abs/1905.01324" TargetMode="External"/><Relationship Id="rId7" Type="http://schemas.openxmlformats.org/officeDocument/2006/relationships/slide" Target="/ppt/slides/slide7.xml"/><Relationship Id="rId8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LSSTDESC/WeakLensingDeblending" TargetMode="External"/><Relationship Id="rId4" Type="http://schemas.openxmlformats.org/officeDocument/2006/relationships/slide" Target="/ppt/slides/slide7.xml"/><Relationship Id="rId5" Type="http://schemas.openxmlformats.org/officeDocument/2006/relationships/image" Target="../media/image33.png"/><Relationship Id="rId6" Type="http://schemas.openxmlformats.org/officeDocument/2006/relationships/hyperlink" Target="https://github.com/LSSTDESC/BlendingToolKit" TargetMode="External"/><Relationship Id="rId7" Type="http://schemas.openxmlformats.org/officeDocument/2006/relationships/hyperlink" Target="https://docs.google.com/presentation/d/1mbRhXRXTAFHJ-sv1Rfd3q6t9DFb8h_ESBwGNyb2JU5Y/edit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ndico.lal.in2p3.fr/event/3535/" TargetMode="External"/><Relationship Id="rId4" Type="http://schemas.openxmlformats.org/officeDocument/2006/relationships/hyperlink" Target="https://arxiv.org/abs/1907.08298" TargetMode="External"/><Relationship Id="rId5" Type="http://schemas.openxmlformats.org/officeDocument/2006/relationships/hyperlink" Target="https://arxiv.org/abs/1603.0047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10.xml"/><Relationship Id="rId13" Type="http://schemas.openxmlformats.org/officeDocument/2006/relationships/slide" Target="/ppt/slides/slide15.xml"/><Relationship Id="rId12" Type="http://schemas.openxmlformats.org/officeDocument/2006/relationships/slide" Target="/ppt/slides/slide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9.xml"/><Relationship Id="rId4" Type="http://schemas.openxmlformats.org/officeDocument/2006/relationships/slide" Target="/ppt/slides/slide8.xml"/><Relationship Id="rId9" Type="http://schemas.openxmlformats.org/officeDocument/2006/relationships/slide" Target="/ppt/slides/slide10.xml"/><Relationship Id="rId5" Type="http://schemas.openxmlformats.org/officeDocument/2006/relationships/slide" Target="/ppt/slides/slide14.xml"/><Relationship Id="rId6" Type="http://schemas.openxmlformats.org/officeDocument/2006/relationships/slide" Target="/ppt/slides/slide13.xml"/><Relationship Id="rId7" Type="http://schemas.openxmlformats.org/officeDocument/2006/relationships/slide" Target="/ppt/slides/slide11.xml"/><Relationship Id="rId8" Type="http://schemas.openxmlformats.org/officeDocument/2006/relationships/slide" Target="/ppt/slides/slide11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hyperlink" Target="https://docs.google.com/presentation/d/1yxa8UAsbqiw49CGk7l8gp12Kb3m_0oWUMgVRyJ8TLWE/edit?usp=sharing" TargetMode="External"/><Relationship Id="rId22" Type="http://schemas.openxmlformats.org/officeDocument/2006/relationships/hyperlink" Target="https://confluence.slac.stanford.edu/download/attachments/236491184/20180724%20LSST%20DESC%20BTF%20.pdf?version=4&amp;modificationDate=1532450848000&amp;api=v2" TargetMode="External"/><Relationship Id="rId21" Type="http://schemas.openxmlformats.org/officeDocument/2006/relationships/hyperlink" Target="https://docs.google.com/presentation/d/1GJvk100ef-K_XI1OQDSAnPOTdt6Oc8EFHjXMA6qj03U/edit#slide=id.g3cbc5ce553_0_5" TargetMode="External"/><Relationship Id="rId24" Type="http://schemas.openxmlformats.org/officeDocument/2006/relationships/hyperlink" Target="https://arxiv.org/abs/1609.05796" TargetMode="External"/><Relationship Id="rId23" Type="http://schemas.openxmlformats.org/officeDocument/2006/relationships/hyperlink" Target="https://confluence.slac.stanford.edu/download/attachments/236491184/talk.pdf?version=1&amp;modificationDate=1532455764000&amp;api=v2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nfluence.slac.stanford.edu/display/LSSTDESC/BTF+Meetings+and+Resources#BTFMeetingsandResources-Updates1" TargetMode="External"/><Relationship Id="rId4" Type="http://schemas.openxmlformats.org/officeDocument/2006/relationships/hyperlink" Target="https://docs.google.com/presentation/d/1l-UK54xmhFIgP-tb4ObWkwiPm5YWY7ovbhDSRtgmbfM/edit?usp=sharing" TargetMode="External"/><Relationship Id="rId9" Type="http://schemas.openxmlformats.org/officeDocument/2006/relationships/hyperlink" Target="https://docs.google.com/presentation/d/1qBGM9_B5XPBQP6ECRrVm9nQwEh6XC8IK7xJBUCLC7Kg/edit#slide=id.g555f4ad0b8_2_5" TargetMode="External"/><Relationship Id="rId26" Type="http://schemas.openxmlformats.org/officeDocument/2006/relationships/hyperlink" Target="https://docs.google.com/presentation/d/1CPzjyDjcEfuIJSOGgeuE88vLt2yyzwrAgmIYGCXJIIQ/edit#slide=id.p" TargetMode="External"/><Relationship Id="rId25" Type="http://schemas.openxmlformats.org/officeDocument/2006/relationships/hyperlink" Target="https://docs.google.com/presentation/d/1CPzjyDjcEfuIJSOGgeuE88vLt2yyzwrAgmIYGCXJIIQ/edit#slide=id.g3dfc9cfcbf_0_34" TargetMode="External"/><Relationship Id="rId28" Type="http://schemas.openxmlformats.org/officeDocument/2006/relationships/hyperlink" Target="https://confluence.slac.stanford.edu/display/LSSTDESC/BTF+Meetings+and+Resources#BTFMeetingsandResources-LaurenceII" TargetMode="External"/><Relationship Id="rId27" Type="http://schemas.openxmlformats.org/officeDocument/2006/relationships/hyperlink" Target="https://confluence.slac.stanford.edu/display/LSSTDESC/BTF+Meetings+and+Resources#BTFMeetingsandResources-LaurenceI" TargetMode="External"/><Relationship Id="rId5" Type="http://schemas.openxmlformats.org/officeDocument/2006/relationships/hyperlink" Target="https://confluence.slac.stanford.edu/display/LSSTDESC/BTF+Meetings+and+Resources#BTFMeetingsandResources-BastienArcelinI" TargetMode="External"/><Relationship Id="rId6" Type="http://schemas.openxmlformats.org/officeDocument/2006/relationships/hyperlink" Target="https://confluence.slac.stanford.edu/display/LSSTDESC/BTF+Meetings+and+Resources#BTFMeetingsandResources-SowmyaKamathIII" TargetMode="External"/><Relationship Id="rId29" Type="http://schemas.openxmlformats.org/officeDocument/2006/relationships/hyperlink" Target="https://arxiv.org/abs/1708.08842" TargetMode="External"/><Relationship Id="rId7" Type="http://schemas.openxmlformats.org/officeDocument/2006/relationships/hyperlink" Target="https://docs.google.com/presentation/d/1Q5J0upXoogifBzNVFRrJPyODv65jJqlgzpQFxu96kRU/edit?usp=sharing" TargetMode="External"/><Relationship Id="rId8" Type="http://schemas.openxmlformats.org/officeDocument/2006/relationships/hyperlink" Target="https://confluence.slac.stanford.edu/display/LSSTDESC/BTF+Meetings+and+Resources#BTFMeetingsandResources-ScarletupdateIII" TargetMode="External"/><Relationship Id="rId30" Type="http://schemas.openxmlformats.org/officeDocument/2006/relationships/hyperlink" Target="https://arxiv.org/abs/1708.08843" TargetMode="External"/><Relationship Id="rId11" Type="http://schemas.openxmlformats.org/officeDocument/2006/relationships/hyperlink" Target="https://arxiv.org/abs/1905.01324" TargetMode="External"/><Relationship Id="rId10" Type="http://schemas.openxmlformats.org/officeDocument/2006/relationships/hyperlink" Target="https://confluence.slac.stanford.edu/display/LSSTDESC/BTF+Meetings+and+Resources#BTFMeetingsandResources-BoucaudI" TargetMode="External"/><Relationship Id="rId13" Type="http://schemas.openxmlformats.org/officeDocument/2006/relationships/hyperlink" Target="https://confluence.slac.stanford.edu/display/LSSTDESC/BTF+Meetings+and+Resources#BTFMeetingsandResources-ML1b" TargetMode="External"/><Relationship Id="rId12" Type="http://schemas.openxmlformats.org/officeDocument/2006/relationships/hyperlink" Target="https://confluence.slac.stanford.edu/display/LSSTDESC/BTF+Meetings+and+Resources#BTFMeetingsandResources-ML2" TargetMode="External"/><Relationship Id="rId15" Type="http://schemas.openxmlformats.org/officeDocument/2006/relationships/hyperlink" Target="https://confluence.slac.stanford.edu/display/LSSTDESC/BTF+Meetings+and+Resources#BTFMeetingsandResources-JosephI" TargetMode="External"/><Relationship Id="rId14" Type="http://schemas.openxmlformats.org/officeDocument/2006/relationships/hyperlink" Target="https://arxiv.org/abs/1810.10098" TargetMode="External"/><Relationship Id="rId17" Type="http://schemas.openxmlformats.org/officeDocument/2006/relationships/hyperlink" Target="https://confluence.slac.stanford.edu/display/LSSTDESC/BTF+Meetings+and+Resources#BTFMeetingsandResources-BaselinemetricsII" TargetMode="External"/><Relationship Id="rId16" Type="http://schemas.openxmlformats.org/officeDocument/2006/relationships/hyperlink" Target="https://slides.com/herjy/muscadet#/" TargetMode="External"/><Relationship Id="rId19" Type="http://schemas.openxmlformats.org/officeDocument/2006/relationships/hyperlink" Target="https://slides.com/eiffl/galaxy_morphology#/" TargetMode="External"/><Relationship Id="rId18" Type="http://schemas.openxmlformats.org/officeDocument/2006/relationships/hyperlink" Target="https://docs.google.com/presentation/d/1mbRhXRXTAFHJ-sv1Rfd3q6t9DFb8h_ESBwGNyb2JU5Y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1.xml"/><Relationship Id="rId10" Type="http://schemas.openxmlformats.org/officeDocument/2006/relationships/slide" Target="/ppt/slides/slide13.xml"/><Relationship Id="rId13" Type="http://schemas.openxmlformats.org/officeDocument/2006/relationships/slide" Target="/ppt/slides/slide17.xml"/><Relationship Id="rId12" Type="http://schemas.openxmlformats.org/officeDocument/2006/relationships/slide" Target="/ppt/slides/slide11.xml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9.xml"/><Relationship Id="rId4" Type="http://schemas.openxmlformats.org/officeDocument/2006/relationships/slide" Target="/ppt/slides/slide14.xml"/><Relationship Id="rId9" Type="http://schemas.openxmlformats.org/officeDocument/2006/relationships/slide" Target="/ppt/slides/slide10.xml"/><Relationship Id="rId5" Type="http://schemas.openxmlformats.org/officeDocument/2006/relationships/slide" Target="/ppt/slides/slide8.xml"/><Relationship Id="rId6" Type="http://schemas.openxmlformats.org/officeDocument/2006/relationships/slide" Target="/ppt/slides/slide15.xml"/><Relationship Id="rId7" Type="http://schemas.openxmlformats.org/officeDocument/2006/relationships/slide" Target="/ppt/slides/slide10.xml"/><Relationship Id="rId8" Type="http://schemas.openxmlformats.org/officeDocument/2006/relationships/slide" Target="/ppt/slides/slide10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facebookresearch/detectron" TargetMode="External"/><Relationship Id="rId10" Type="http://schemas.openxmlformats.org/officeDocument/2006/relationships/hyperlink" Target="https://github.com/sowmyakth/ResidualDetectron" TargetMode="External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slide" Target="/ppt/slides/slide7.xml"/><Relationship Id="rId9" Type="http://schemas.openxmlformats.org/officeDocument/2006/relationships/hyperlink" Target="https://docs.google.com/presentation/d/1l-UK54xmhFIgP-tb4ObWkwiPm5YWY7ovbhDSRtgmbfM/edit?usp=sharing" TargetMode="External"/><Relationship Id="rId5" Type="http://schemas.openxmlformats.org/officeDocument/2006/relationships/hyperlink" Target="https://github.com/matterport/Mask_RCNN" TargetMode="External"/><Relationship Id="rId6" Type="http://schemas.openxmlformats.org/officeDocument/2006/relationships/hyperlink" Target="https://github.com/LSSTDESC/WeakLensingDeblending" TargetMode="External"/><Relationship Id="rId7" Type="http://schemas.openxmlformats.org/officeDocument/2006/relationships/hyperlink" Target="https://github.com/LSSTDESC/BlendingToolKit" TargetMode="External"/><Relationship Id="rId8" Type="http://schemas.openxmlformats.org/officeDocument/2006/relationships/hyperlink" Target="https://docs.google.com/presentation/d/1yxa8UAsbqiw49CGk7l8gp12Kb3m_0oWUMgVRyJ8TLWE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ites.google.com/view/uncertainty2019" TargetMode="External"/><Relationship Id="rId4" Type="http://schemas.openxmlformats.org/officeDocument/2006/relationships/slide" Target="/ppt/slides/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ctrTitle"/>
          </p:nvPr>
        </p:nvSpPr>
        <p:spPr>
          <a:xfrm>
            <a:off x="235850" y="536473"/>
            <a:ext cx="8790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</a:pPr>
            <a:r>
              <a:rPr lang="en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Applications to Blending Challenges</a:t>
            </a:r>
            <a:r>
              <a:rPr lang="en" sz="2600">
                <a:solidFill>
                  <a:srgbClr val="FFFFFF"/>
                </a:solidFill>
              </a:rPr>
              <a:t> 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221" name="Google Shape;221;p49"/>
          <p:cNvSpPr txBox="1"/>
          <p:nvPr>
            <p:ph idx="1" type="subTitle"/>
          </p:nvPr>
        </p:nvSpPr>
        <p:spPr>
          <a:xfrm>
            <a:off x="1331125" y="1562249"/>
            <a:ext cx="64800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457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LSST2019 PCW Breakout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Wednesday, August 14, 2019, 1:30-3:00pm Pacific</a:t>
            </a:r>
            <a:endParaRPr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Coronado II</a:t>
            </a:r>
            <a:endParaRPr sz="1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Bluejeans meeting ID: </a:t>
            </a:r>
            <a:r>
              <a:rPr lang="en" sz="1800" u="sng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835 141 188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311700" y="-12175"/>
            <a:ext cx="707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Deep learning as a regularisation for deblending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311700" y="501025"/>
            <a:ext cx="85206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How do we regularise a deblending problem expressed as a linear inverse problem so that solutions look like galaxies?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Auto-regressive generative models give access to the joint pixel probability of an image: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By using masked convolutions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This estimation of the likelihood of a morphology can be used in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Scarlet to replace the monotonicity and symmetry operators as constraints on morphologies of galaxies.</a:t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374" name="Google Shape;374;p58"/>
          <p:cNvSpPr txBox="1"/>
          <p:nvPr/>
        </p:nvSpPr>
        <p:spPr>
          <a:xfrm>
            <a:off x="7091500" y="102125"/>
            <a:ext cx="2022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François Lanusse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Peter Melchior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375" name="Google Shape;375;p58"/>
          <p:cNvPicPr preferRelativeResize="0"/>
          <p:nvPr/>
        </p:nvPicPr>
        <p:blipFill rotWithShape="1">
          <a:blip r:embed="rId3">
            <a:alphaModFix/>
          </a:blip>
          <a:srcRect b="7214" l="0" r="0" t="12894"/>
          <a:stretch/>
        </p:blipFill>
        <p:spPr>
          <a:xfrm>
            <a:off x="3300725" y="844400"/>
            <a:ext cx="4153002" cy="5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8"/>
          <p:cNvPicPr preferRelativeResize="0"/>
          <p:nvPr/>
        </p:nvPicPr>
        <p:blipFill rotWithShape="1">
          <a:blip r:embed="rId4">
            <a:alphaModFix/>
          </a:blip>
          <a:srcRect b="11633" l="0" r="0" t="16201"/>
          <a:stretch/>
        </p:blipFill>
        <p:spPr>
          <a:xfrm>
            <a:off x="3071650" y="1618125"/>
            <a:ext cx="2644493" cy="6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8"/>
          <p:cNvPicPr preferRelativeResize="0"/>
          <p:nvPr/>
        </p:nvPicPr>
        <p:blipFill rotWithShape="1">
          <a:blip r:embed="rId5">
            <a:alphaModFix/>
          </a:blip>
          <a:srcRect b="0" l="0" r="33399" t="0"/>
          <a:stretch/>
        </p:blipFill>
        <p:spPr>
          <a:xfrm>
            <a:off x="5896800" y="1694950"/>
            <a:ext cx="2477926" cy="12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8"/>
          <p:cNvSpPr txBox="1"/>
          <p:nvPr/>
        </p:nvSpPr>
        <p:spPr>
          <a:xfrm>
            <a:off x="6879750" y="1694325"/>
            <a:ext cx="3235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Credit: </a:t>
            </a:r>
            <a:r>
              <a:rPr lang="en" sz="1000" u="sng">
                <a:solidFill>
                  <a:srgbClr val="57BB8A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van den Oord et al. 2016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9" name="Google Shape;379;p58"/>
          <p:cNvGrpSpPr/>
          <p:nvPr/>
        </p:nvGrpSpPr>
        <p:grpSpPr>
          <a:xfrm>
            <a:off x="-2" y="3227910"/>
            <a:ext cx="6540231" cy="1943461"/>
            <a:chOff x="-3146697" y="837599"/>
            <a:chExt cx="11956547" cy="4284527"/>
          </a:xfrm>
        </p:grpSpPr>
        <p:pic>
          <p:nvPicPr>
            <p:cNvPr id="380" name="Google Shape;380;p58"/>
            <p:cNvPicPr preferRelativeResize="0"/>
            <p:nvPr/>
          </p:nvPicPr>
          <p:blipFill rotWithShape="1">
            <a:blip r:embed="rId7">
              <a:alphaModFix/>
            </a:blip>
            <a:srcRect b="0" l="0" r="-1030" t="0"/>
            <a:stretch/>
          </p:blipFill>
          <p:spPr>
            <a:xfrm>
              <a:off x="-23799" y="1063613"/>
              <a:ext cx="4670182" cy="163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00417" y="837599"/>
              <a:ext cx="3909433" cy="2091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1" y="3156901"/>
              <a:ext cx="4622574" cy="163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00425" y="3156912"/>
              <a:ext cx="3909425" cy="1965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58"/>
            <p:cNvSpPr txBox="1"/>
            <p:nvPr/>
          </p:nvSpPr>
          <p:spPr>
            <a:xfrm>
              <a:off x="-3146697" y="3397008"/>
              <a:ext cx="3355800" cy="3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Vanilla Scarlet: monotonicity and symmetry constraints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5" name="Google Shape;385;p58"/>
          <p:cNvSpPr txBox="1"/>
          <p:nvPr/>
        </p:nvSpPr>
        <p:spPr>
          <a:xfrm>
            <a:off x="0" y="3551825"/>
            <a:ext cx="18357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PixelCNN scarlet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8"/>
          <p:cNvSpPr txBox="1"/>
          <p:nvPr/>
        </p:nvSpPr>
        <p:spPr>
          <a:xfrm>
            <a:off x="6777125" y="3362850"/>
            <a:ext cx="32358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Slides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8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12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311700" y="-12175"/>
            <a:ext cx="70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Deblending galaxies with Variational Autoencoder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393" name="Google Shape;393;p59"/>
          <p:cNvSpPr txBox="1"/>
          <p:nvPr>
            <p:ph idx="1" type="body"/>
          </p:nvPr>
        </p:nvSpPr>
        <p:spPr>
          <a:xfrm>
            <a:off x="311700" y="501150"/>
            <a:ext cx="85206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probabilistic deblending of galaxies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	2 CNN Variational AutoEncoder </a:t>
            </a:r>
            <a:r>
              <a:rPr lang="en" sz="1500"/>
              <a:t>(VAE, Kingma 2014)</a:t>
            </a:r>
            <a:br>
              <a:rPr lang="en" sz="1500"/>
            </a:br>
            <a:r>
              <a:rPr lang="en" sz="1500"/>
              <a:t>		</a:t>
            </a:r>
            <a:r>
              <a:rPr lang="en" sz="1500"/>
              <a:t>1st prior on single galaxies, 2nd as deblender with fixed decoder.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/>
              <a:t>: </a:t>
            </a:r>
            <a:endParaRPr sz="15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Images generated with GalSim from COSMOS catalog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6 LSST band, 100 </a:t>
            </a:r>
            <a:r>
              <a:rPr lang="en" sz="1300"/>
              <a:t>stacked </a:t>
            </a:r>
            <a:r>
              <a:rPr lang="en" sz="1300"/>
              <a:t>exposures, centered images </a:t>
            </a:r>
            <a:r>
              <a:rPr lang="en" sz="1300"/>
              <a:t>(+4 of Euclid),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Includes noise, varying LSST PSF (dist from science book), 1 to 4 objects per image, centered on brightest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/>
              <a:t>: reproduction of shape+flux (output vs target), as function of distance, mag difference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/>
              <a:t>: Optimizing architecture and defining performance metrics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B5394"/>
                </a:solidFill>
              </a:rPr>
              <a:t>Current status</a:t>
            </a:r>
            <a:r>
              <a:rPr lang="en" sz="1400"/>
              <a:t>: Preliminary results: VAE under validation, deblender in training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B5394"/>
                </a:solidFill>
              </a:rPr>
              <a:t>Relevant links</a:t>
            </a:r>
            <a:r>
              <a:rPr lang="en" sz="1400"/>
              <a:t>: BTF presentation(s):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July 2018</a:t>
            </a:r>
            <a:r>
              <a:rPr lang="en" sz="1400"/>
              <a:t>,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May 2019</a:t>
            </a:r>
            <a:r>
              <a:rPr lang="en" sz="1400"/>
              <a:t> (update)</a:t>
            </a:r>
            <a:r>
              <a:rPr lang="en" sz="1400"/>
              <a:t> </a:t>
            </a:r>
            <a:endParaRPr sz="1400"/>
          </a:p>
        </p:txBody>
      </p:sp>
      <p:sp>
        <p:nvSpPr>
          <p:cNvPr id="394" name="Google Shape;394;p59"/>
          <p:cNvSpPr txBox="1"/>
          <p:nvPr/>
        </p:nvSpPr>
        <p:spPr>
          <a:xfrm>
            <a:off x="6699200" y="308650"/>
            <a:ext cx="2462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Bastien Arcelin</a:t>
            </a:r>
            <a:br>
              <a:rPr lang="en" sz="1600">
                <a:solidFill>
                  <a:srgbClr val="0B5394"/>
                </a:solidFill>
              </a:rPr>
            </a:br>
            <a:r>
              <a:rPr lang="en" sz="1600">
                <a:solidFill>
                  <a:srgbClr val="0B5394"/>
                </a:solidFill>
              </a:rPr>
              <a:t>Cyrille Doux</a:t>
            </a:r>
            <a:br>
              <a:rPr lang="en" sz="1600">
                <a:solidFill>
                  <a:srgbClr val="0B5394"/>
                </a:solidFill>
              </a:rPr>
            </a:br>
            <a:r>
              <a:rPr lang="en" sz="1600">
                <a:solidFill>
                  <a:srgbClr val="0B5394"/>
                </a:solidFill>
              </a:rPr>
              <a:t>Cécile Roucelle</a:t>
            </a:r>
            <a:br>
              <a:rPr lang="en" sz="1600">
                <a:solidFill>
                  <a:srgbClr val="0B5394"/>
                </a:solidFill>
              </a:rPr>
            </a:br>
            <a:r>
              <a:rPr lang="en" sz="1600">
                <a:solidFill>
                  <a:srgbClr val="0B5394"/>
                </a:solidFill>
              </a:rPr>
              <a:t>Eric Aubourg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975" y="1382725"/>
            <a:ext cx="2314075" cy="17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1699" y="1439850"/>
            <a:ext cx="3794875" cy="13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9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7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/>
        </p:nvSpPr>
        <p:spPr>
          <a:xfrm>
            <a:off x="8022024" y="404925"/>
            <a:ext cx="9867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Inference</a:t>
            </a:r>
            <a:endParaRPr sz="1200"/>
          </a:p>
        </p:txBody>
      </p:sp>
      <p:sp>
        <p:nvSpPr>
          <p:cNvPr id="403" name="Google Shape;403;p60"/>
          <p:cNvSpPr txBox="1"/>
          <p:nvPr>
            <p:ph type="title"/>
          </p:nvPr>
        </p:nvSpPr>
        <p:spPr>
          <a:xfrm>
            <a:off x="311700" y="-12175"/>
            <a:ext cx="70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80000"/>
                </a:solidFill>
              </a:rPr>
              <a:t>Detecting+Classifying+Deblending with Mask R-CNN</a:t>
            </a:r>
            <a:endParaRPr sz="2200">
              <a:solidFill>
                <a:srgbClr val="980000"/>
              </a:solidFill>
            </a:endParaRPr>
          </a:p>
        </p:txBody>
      </p:sp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76200" y="501150"/>
            <a:ext cx="5582100" cy="27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detecting, classifying, deblending stars and galaxies in realistic multi-band scenes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Mask R-CNN</a:t>
            </a:r>
            <a:r>
              <a:rPr lang="en" sz="1500"/>
              <a:t> for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object detection and segmentation</a:t>
            </a:r>
            <a:r>
              <a:rPr lang="en" sz="15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 -- Dark Energy Camera (DECam) images</a:t>
            </a:r>
            <a:r>
              <a:rPr lang="en" sz="1500"/>
              <a:t>: </a:t>
            </a:r>
            <a:endParaRPr sz="15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512x512 PhoSim images, using its built-in catalog generator, modified to output masks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120-sec </a:t>
            </a:r>
            <a:r>
              <a:rPr i="1" lang="en" sz="1300"/>
              <a:t>g,r,z</a:t>
            </a:r>
            <a:r>
              <a:rPr lang="en" sz="1300"/>
              <a:t> DECam exposures </a:t>
            </a:r>
            <a:r>
              <a:rPr lang="en" sz="1300"/>
              <a:t>(</a:t>
            </a:r>
            <a:r>
              <a:rPr i="1" lang="en" sz="1300"/>
              <a:t>g</a:t>
            </a:r>
            <a:r>
              <a:rPr lang="en" sz="1300"/>
              <a:t> </a:t>
            </a:r>
            <a:r>
              <a:rPr i="1" lang="en" sz="1300"/>
              <a:t>&lt; 23</a:t>
            </a:r>
            <a:r>
              <a:rPr lang="en" sz="1300"/>
              <a:t>);</a:t>
            </a:r>
            <a:r>
              <a:rPr lang="en" sz="1300"/>
              <a:t> testing inference with full-depth LSST-like (</a:t>
            </a:r>
            <a:r>
              <a:rPr i="1" lang="en" sz="1300"/>
              <a:t>g </a:t>
            </a:r>
            <a:r>
              <a:rPr i="1" lang="en" sz="1300"/>
              <a:t>&lt; </a:t>
            </a:r>
            <a:r>
              <a:rPr i="1" lang="en" sz="1300"/>
              <a:t>28</a:t>
            </a:r>
            <a:r>
              <a:rPr lang="en" sz="1300"/>
              <a:t>) &amp; real images not in training set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300"/>
              <a:buChar char="●"/>
            </a:pPr>
            <a:r>
              <a:rPr lang="en" sz="1300"/>
              <a:t>Training set image realism: random catalog+observational conditions, varying seeing and background, galaxy SEDs + ellipsoidal Sersic for bulge &amp; disk, cosmic rays</a:t>
            </a:r>
            <a:endParaRPr sz="1500"/>
          </a:p>
        </p:txBody>
      </p:sp>
      <p:pic>
        <p:nvPicPr>
          <p:cNvPr id="405" name="Google Shape;405;p60"/>
          <p:cNvPicPr preferRelativeResize="0"/>
          <p:nvPr/>
        </p:nvPicPr>
        <p:blipFill rotWithShape="1">
          <a:blip r:embed="rId5">
            <a:alphaModFix/>
          </a:blip>
          <a:srcRect b="0" l="50580" r="0" t="0"/>
          <a:stretch/>
        </p:blipFill>
        <p:spPr>
          <a:xfrm>
            <a:off x="7941300" y="691126"/>
            <a:ext cx="1148150" cy="238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100" y="501150"/>
            <a:ext cx="2418199" cy="2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0"/>
          <p:cNvSpPr txBox="1"/>
          <p:nvPr/>
        </p:nvSpPr>
        <p:spPr>
          <a:xfrm>
            <a:off x="5846588" y="404925"/>
            <a:ext cx="1830300" cy="28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PhoSim training image</a:t>
            </a:r>
            <a:endParaRPr sz="1200"/>
          </a:p>
        </p:txBody>
      </p:sp>
      <p:sp>
        <p:nvSpPr>
          <p:cNvPr id="408" name="Google Shape;408;p60"/>
          <p:cNvSpPr txBox="1"/>
          <p:nvPr/>
        </p:nvSpPr>
        <p:spPr>
          <a:xfrm>
            <a:off x="6805250" y="12275"/>
            <a:ext cx="2284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Colin J. Burke, 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Patrick D. Aleo et al.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409" name="Google Shape;409;p60"/>
          <p:cNvSpPr txBox="1"/>
          <p:nvPr/>
        </p:nvSpPr>
        <p:spPr>
          <a:xfrm>
            <a:off x="6878825" y="2959775"/>
            <a:ext cx="2210700" cy="21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DECaLs image inference</a:t>
            </a:r>
            <a:endParaRPr sz="1200"/>
          </a:p>
        </p:txBody>
      </p:sp>
      <p:sp>
        <p:nvSpPr>
          <p:cNvPr id="410" name="Google Shape;410;p60"/>
          <p:cNvSpPr txBox="1"/>
          <p:nvPr/>
        </p:nvSpPr>
        <p:spPr>
          <a:xfrm>
            <a:off x="114475" y="3083125"/>
            <a:ext cx="65265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>
                <a:solidFill>
                  <a:schemeClr val="dk2"/>
                </a:solidFill>
              </a:rPr>
              <a:t>: Purity (precision)-completeness (recall) curves against ground truth simulated images. AP score (area under this curve) for varied IOU (degree of truth/det. masks overlapping) thresholds on test dataset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>
                <a:solidFill>
                  <a:schemeClr val="dk2"/>
                </a:solidFill>
              </a:rPr>
              <a:t>:</a:t>
            </a:r>
            <a:r>
              <a:rPr lang="en">
                <a:solidFill>
                  <a:schemeClr val="dk2"/>
                </a:solidFill>
              </a:rPr>
              <a:t> Use w/ full-scale CCD images; hard to extend to scenarios outside of training set; mask geometry not tied directly to a measurement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Current status</a:t>
            </a:r>
            <a:r>
              <a:rPr lang="en">
                <a:solidFill>
                  <a:schemeClr val="dk2"/>
                </a:solidFill>
              </a:rPr>
              <a:t>: Paper submitted to MNRAS; preprint on </a:t>
            </a:r>
            <a:r>
              <a:rPr lang="en" u="sng">
                <a:solidFill>
                  <a:schemeClr val="accent5"/>
                </a:solidFill>
                <a:hlinkClick r:id="rId7"/>
              </a:rPr>
              <a:t>arXiv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Relevant links</a:t>
            </a:r>
            <a:r>
              <a:rPr lang="en">
                <a:solidFill>
                  <a:schemeClr val="dk2"/>
                </a:solidFill>
              </a:rPr>
              <a:t>: </a:t>
            </a:r>
            <a:r>
              <a:rPr lang="en" u="sng">
                <a:solidFill>
                  <a:schemeClr val="accent5"/>
                </a:solidFill>
                <a:hlinkClick r:id="rId8"/>
              </a:rPr>
              <a:t>https://github.com/burke86/astro_rcnn</a:t>
            </a:r>
            <a:r>
              <a:rPr lang="en">
                <a:solidFill>
                  <a:schemeClr val="dk2"/>
                </a:solidFill>
              </a:rPr>
              <a:t>; </a:t>
            </a:r>
            <a:r>
              <a:rPr lang="en" u="sng">
                <a:solidFill>
                  <a:schemeClr val="accent5"/>
                </a:solidFill>
                <a:hlinkClick r:id="rId9"/>
              </a:rPr>
              <a:t>arXiv190802748</a:t>
            </a:r>
            <a:endParaRPr/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1200" y="3230500"/>
            <a:ext cx="2687524" cy="187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75" y="1721150"/>
            <a:ext cx="4479997" cy="1327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1"/>
          <p:cNvSpPr/>
          <p:nvPr/>
        </p:nvSpPr>
        <p:spPr>
          <a:xfrm>
            <a:off x="1434343" y="2767865"/>
            <a:ext cx="2465400" cy="26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1"/>
          <p:cNvSpPr txBox="1"/>
          <p:nvPr>
            <p:ph type="title"/>
          </p:nvPr>
        </p:nvSpPr>
        <p:spPr>
          <a:xfrm>
            <a:off x="311700" y="-12175"/>
            <a:ext cx="91440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Deblending galaxy superpositions with branched GANs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11700" y="501150"/>
            <a:ext cx="87075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Challenge</a:t>
            </a:r>
            <a:r>
              <a:rPr lang="en" sz="1400"/>
              <a:t>: deblending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Algorithm</a:t>
            </a:r>
            <a:r>
              <a:rPr lang="en" sz="1400"/>
              <a:t>: Branched generative adversarial network with compound loss</a:t>
            </a:r>
            <a:endParaRPr sz="14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Adversarial loss: discriminative loss term which captures global coherence and ensures deblended galaxies appear to be a likely draw from the distribution over real galaxy images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Content loss: pixelwise loss (mean squared error) to ensure deblended images appear similar to their pre-blended counterparts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Training / test sets</a:t>
            </a:r>
            <a:r>
              <a:rPr lang="en" sz="1400"/>
              <a:t>:</a:t>
            </a:r>
            <a:endParaRPr sz="14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Simulated blends with images from SDSS via Galaxy Zoo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Multi-band (</a:t>
            </a:r>
            <a:r>
              <a:rPr i="1" lang="en" sz="1300"/>
              <a:t>g, r </a:t>
            </a:r>
            <a:r>
              <a:rPr lang="en" sz="1300"/>
              <a:t>and </a:t>
            </a:r>
            <a:r>
              <a:rPr i="1" lang="en" sz="1300"/>
              <a:t>i</a:t>
            </a:r>
            <a:r>
              <a:rPr lang="en" sz="1300"/>
              <a:t>), 8 bits/channel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Non-centered objects, rotational/translational/scaling augmentation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Metrics</a:t>
            </a:r>
            <a:r>
              <a:rPr lang="en" sz="1400"/>
              <a:t>: Pixelwise image similarity via peak signal-to-noise ratio (PSNR) and structural similarity (SSIM)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Current issues</a:t>
            </a:r>
            <a:r>
              <a:rPr lang="en" sz="1400"/>
              <a:t>: Finite number of branches, GAN mode collapse (low diversity), simulated blend method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Current status</a:t>
            </a:r>
            <a:r>
              <a:rPr lang="en" sz="1300"/>
              <a:t>: Paper submitted and accepted to MNRAS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5394"/>
                </a:solidFill>
              </a:rPr>
              <a:t>Relevant links</a:t>
            </a:r>
            <a:r>
              <a:rPr lang="en" sz="1200"/>
              <a:t>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Feb 4</a:t>
            </a:r>
            <a:r>
              <a:rPr lang="en" sz="1200"/>
              <a:t> &amp;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Feb 11</a:t>
            </a:r>
            <a:r>
              <a:rPr lang="en" sz="1200"/>
              <a:t> 2019 </a:t>
            </a:r>
            <a:r>
              <a:rPr lang="en" sz="1200"/>
              <a:t>BTF presentations, </a:t>
            </a:r>
            <a:r>
              <a:rPr lang="en" sz="1200" u="sng">
                <a:solidFill>
                  <a:schemeClr val="accent5"/>
                </a:solidFill>
                <a:hlinkClick r:id="rId6"/>
              </a:rPr>
              <a:t>arXiv:1810.10098</a:t>
            </a:r>
            <a:r>
              <a:rPr lang="en" sz="1200">
                <a:solidFill>
                  <a:srgbClr val="0B5394"/>
                </a:solidFill>
              </a:rPr>
              <a:t>, Github: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https://github.com/davidreiman/deblender</a:t>
            </a:r>
            <a:endParaRPr sz="1200"/>
          </a:p>
        </p:txBody>
      </p:sp>
      <p:sp>
        <p:nvSpPr>
          <p:cNvPr id="420" name="Google Shape;420;p61"/>
          <p:cNvSpPr txBox="1"/>
          <p:nvPr/>
        </p:nvSpPr>
        <p:spPr>
          <a:xfrm>
            <a:off x="6252875" y="344275"/>
            <a:ext cx="2835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 David Reiman &amp; Brett Gohre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7400" y="1806624"/>
            <a:ext cx="3074902" cy="1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1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9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75" y="1699775"/>
            <a:ext cx="6193647" cy="245164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2"/>
          <p:cNvSpPr txBox="1"/>
          <p:nvPr>
            <p:ph type="title"/>
          </p:nvPr>
        </p:nvSpPr>
        <p:spPr>
          <a:xfrm>
            <a:off x="311700" y="-12175"/>
            <a:ext cx="704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980000"/>
                </a:solidFill>
              </a:rPr>
              <a:t>Morpheus: Pixel-Level Morphological Classifications</a:t>
            </a:r>
            <a:endParaRPr sz="2300">
              <a:solidFill>
                <a:srgbClr val="980000"/>
              </a:solidFill>
            </a:endParaRPr>
          </a:p>
        </p:txBody>
      </p:sp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311700" y="364700"/>
            <a:ext cx="8520600" cy="19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Challenge</a:t>
            </a:r>
            <a:r>
              <a:rPr lang="en" sz="1300"/>
              <a:t>: Detection and measurement, with applications to deblending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Algorithm</a:t>
            </a:r>
            <a:r>
              <a:rPr lang="en" sz="1300"/>
              <a:t>: </a:t>
            </a:r>
            <a:r>
              <a:rPr i="1" lang="en" sz="1300"/>
              <a:t>Morpheus</a:t>
            </a:r>
            <a:r>
              <a:rPr lang="en" sz="1300"/>
              <a:t> -- a semantic segmentation framework for pixel-level classification of astronomical images based on deep convolutional neural networks.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Training / test sets</a:t>
            </a:r>
            <a:r>
              <a:rPr lang="en" sz="1300"/>
              <a:t>: Trained and tested on Kartaltepe et al. 2015 visual classifications of CANDELS HST images (~7K objects) w/ augmentation (~&gt;500k). Morpheus operates directly on science-quality multiband FITS images.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</a:rPr>
              <a:t>Metrics</a:t>
            </a:r>
            <a:r>
              <a:rPr lang="en" sz="1300"/>
              <a:t>: Classification accuracy, intersection over union of generated segmentation maps, detection efficiency vs. SNR, false negative and false positive detection tests.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430" name="Google Shape;430;p62"/>
          <p:cNvSpPr txBox="1"/>
          <p:nvPr/>
        </p:nvSpPr>
        <p:spPr>
          <a:xfrm>
            <a:off x="7105650" y="-22500"/>
            <a:ext cx="2022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Ryan Hausen,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Brant Robertson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430000" y="3873075"/>
            <a:ext cx="85206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B5394"/>
                </a:solidFill>
              </a:rPr>
              <a:t>Current issues</a:t>
            </a:r>
            <a:r>
              <a:rPr lang="en" sz="1300"/>
              <a:t>: Application to other datasets (incl. ground-based), pixel-level classifications beyond morphology (e.g., photo-z), improve ad hoc deblending scheme and extend to include morphological deblending.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5394"/>
                </a:solidFill>
              </a:rPr>
              <a:t>Current status</a:t>
            </a:r>
            <a:r>
              <a:rPr lang="en" sz="1200"/>
              <a:t>: Methods paper submitted to ApJ (arXiv:1906.11248), code released publicly. Pixel-level morphological classifications of CANDELS GOODS S and value-added catalog of 3DHST sources released.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B5394"/>
                </a:solidFill>
              </a:rPr>
              <a:t>Relevant links</a:t>
            </a:r>
            <a:r>
              <a:rPr lang="en" sz="1200"/>
              <a:t>: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March 2019 BTF presentation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arXiv:1906.11248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https://morpheus-project.github.io/morpheus/</a:t>
            </a:r>
            <a:endParaRPr sz="1200"/>
          </a:p>
        </p:txBody>
      </p:sp>
      <p:sp>
        <p:nvSpPr>
          <p:cNvPr id="432" name="Google Shape;432;p62"/>
          <p:cNvSpPr txBox="1"/>
          <p:nvPr/>
        </p:nvSpPr>
        <p:spPr>
          <a:xfrm>
            <a:off x="8118900" y="3508900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7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>
            <p:ph type="title"/>
          </p:nvPr>
        </p:nvSpPr>
        <p:spPr>
          <a:xfrm>
            <a:off x="311700" y="-12175"/>
            <a:ext cx="65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Photometry on blended galaxies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38" name="Google Shape;438;p63"/>
          <p:cNvSpPr txBox="1"/>
          <p:nvPr>
            <p:ph idx="1" type="body"/>
          </p:nvPr>
        </p:nvSpPr>
        <p:spPr>
          <a:xfrm>
            <a:off x="311700" y="501150"/>
            <a:ext cx="85206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Deblending &amp; </a:t>
            </a:r>
            <a:r>
              <a:rPr lang="en" sz="1500"/>
              <a:t>photometry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modified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U-Net</a:t>
            </a:r>
            <a:r>
              <a:rPr lang="en" sz="1500"/>
              <a:t> and classic CNNs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/>
              <a:t>: </a:t>
            </a:r>
            <a:endParaRPr sz="15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single-band galaxies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homemade blend stamps using summation and real CANDELS galaxies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real galaxies with </a:t>
            </a:r>
            <a:r>
              <a:rPr lang="en" sz="1300"/>
              <a:t> 18 &lt; mag &lt; 24 and</a:t>
            </a:r>
            <a:r>
              <a:rPr lang="en" sz="1300"/>
              <a:t> various morphologies, including irregulars.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/>
              <a:t>: mask reconstruction efficiency using Jaccard index (a.k.a. IoU) w.r.t. SExtractor segmap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/>
              <a:t>and percentage error on the recovered magnitude, again w.r.t SExtractor magnitude.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Current </a:t>
            </a:r>
            <a:r>
              <a:rPr lang="en" sz="1500">
                <a:solidFill>
                  <a:srgbClr val="0B5394"/>
                </a:solidFill>
              </a:rPr>
              <a:t>issues</a:t>
            </a:r>
            <a:r>
              <a:rPr lang="en" sz="1500"/>
              <a:t>: limitations of current state: </a:t>
            </a:r>
            <a:r>
              <a:rPr lang="en" sz="1400"/>
              <a:t>restricted to galaxy </a:t>
            </a:r>
            <a:r>
              <a:rPr b="1" lang="en" sz="1400"/>
              <a:t>pairs</a:t>
            </a:r>
            <a:r>
              <a:rPr lang="en" sz="1400"/>
              <a:t>, one galaxy always centered, cannot be applied without prior detection on blend.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B5394"/>
                </a:solidFill>
              </a:rPr>
              <a:t>Current status</a:t>
            </a:r>
            <a:r>
              <a:rPr lang="en" sz="1400"/>
              <a:t>: paper submitted to MNRAS (1905.01324), PhD student starting in September to follow up on the work (multi-band, multiple galaxies, etc.)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B5394"/>
                </a:solidFill>
              </a:rPr>
              <a:t>Relevant links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github:candels-blender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March 2019 BTF presentation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arXiv:1905.01324</a:t>
            </a:r>
            <a:r>
              <a:rPr lang="en" sz="1400"/>
              <a:t> </a:t>
            </a:r>
            <a:endParaRPr sz="1400"/>
          </a:p>
        </p:txBody>
      </p:sp>
      <p:sp>
        <p:nvSpPr>
          <p:cNvPr id="439" name="Google Shape;439;p63"/>
          <p:cNvSpPr txBox="1"/>
          <p:nvPr/>
        </p:nvSpPr>
        <p:spPr>
          <a:xfrm>
            <a:off x="6753850" y="72450"/>
            <a:ext cx="23739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Alexandre Boucaud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Marc Huertas-Company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Emille Ishida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440" name="Google Shape;440;p63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7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41" name="Google Shape;441;p63"/>
          <p:cNvPicPr preferRelativeResize="0"/>
          <p:nvPr/>
        </p:nvPicPr>
        <p:blipFill rotWithShape="1">
          <a:blip r:embed="rId8">
            <a:alphaModFix/>
          </a:blip>
          <a:srcRect b="41585" l="4807" r="0" t="38788"/>
          <a:stretch/>
        </p:blipFill>
        <p:spPr>
          <a:xfrm>
            <a:off x="355000" y="1346625"/>
            <a:ext cx="3693525" cy="74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3"/>
          <p:cNvPicPr preferRelativeResize="0"/>
          <p:nvPr/>
        </p:nvPicPr>
        <p:blipFill rotWithShape="1">
          <a:blip r:embed="rId9">
            <a:alphaModFix/>
          </a:blip>
          <a:srcRect b="49617" l="0" r="0" t="0"/>
          <a:stretch/>
        </p:blipFill>
        <p:spPr>
          <a:xfrm>
            <a:off x="4168025" y="1129775"/>
            <a:ext cx="4755778" cy="1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/>
          <p:nvPr/>
        </p:nvSpPr>
        <p:spPr>
          <a:xfrm>
            <a:off x="85725" y="-12175"/>
            <a:ext cx="788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</a:rPr>
              <a:t>CNN: Identification of semi-resolved dwarf galaxies</a:t>
            </a:r>
            <a:endParaRPr sz="2000">
              <a:solidFill>
                <a:srgbClr val="980000"/>
              </a:solidFill>
            </a:endParaRPr>
          </a:p>
        </p:txBody>
      </p:sp>
      <p:sp>
        <p:nvSpPr>
          <p:cNvPr id="448" name="Google Shape;448;p64"/>
          <p:cNvSpPr txBox="1"/>
          <p:nvPr/>
        </p:nvSpPr>
        <p:spPr>
          <a:xfrm>
            <a:off x="311700" y="501150"/>
            <a:ext cx="8520600" cy="4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>
                <a:solidFill>
                  <a:srgbClr val="595959"/>
                </a:solidFill>
              </a:rPr>
              <a:t>: Identify dwarf galaxies and estimate distances (&lt;~ 20 Mpc)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>
                <a:solidFill>
                  <a:srgbClr val="595959"/>
                </a:solidFill>
              </a:rPr>
              <a:t>: 	Convolutional neural network created and trained for near / far distance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                 Second CNN trained for quantifying parameters from simulated images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>
                <a:solidFill>
                  <a:srgbClr val="595959"/>
                </a:solidFill>
              </a:rPr>
              <a:t>: </a:t>
            </a:r>
            <a:endParaRPr sz="1500">
              <a:solidFill>
                <a:srgbClr val="595959"/>
              </a:solidFill>
            </a:endParaRPr>
          </a:p>
          <a:p>
            <a:pPr indent="-311150" lvl="0" marL="45720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12,000 images were simulated drawing from realistic distributions of:</a:t>
            </a:r>
            <a:endParaRPr sz="1300">
              <a:solidFill>
                <a:srgbClr val="595959"/>
              </a:solidFill>
            </a:endParaRPr>
          </a:p>
          <a:p>
            <a:pPr indent="-311150" lvl="1" marL="91440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○"/>
            </a:pPr>
            <a:r>
              <a:rPr lang="en" sz="1300">
                <a:solidFill>
                  <a:srgbClr val="595959"/>
                </a:solidFill>
              </a:rPr>
              <a:t>Distance, Log(M*), radius, axial ratio, Fe/H, age</a:t>
            </a:r>
            <a:endParaRPr sz="1300">
              <a:solidFill>
                <a:srgbClr val="595959"/>
              </a:solidFill>
            </a:endParaRPr>
          </a:p>
          <a:p>
            <a:pPr indent="-311150" lvl="0" marL="457200" rtl="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en" sz="1300">
                <a:solidFill>
                  <a:srgbClr val="595959"/>
                </a:solidFill>
              </a:rPr>
              <a:t>Semi-realistic HSC g,r,i,z,y images in terms of PSF variation &amp; noise</a:t>
            </a:r>
            <a:endParaRPr sz="13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>
                <a:solidFill>
                  <a:srgbClr val="595959"/>
                </a:solidFill>
              </a:rPr>
              <a:t>: Categorical near/far, Regression: distance, log(M*), FeH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>
                <a:solidFill>
                  <a:schemeClr val="dk2"/>
                </a:solidFill>
              </a:rPr>
              <a:t>: Create an appropriate sample, optimize the CNN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Current status</a:t>
            </a:r>
            <a:r>
              <a:rPr lang="en" sz="1500">
                <a:solidFill>
                  <a:srgbClr val="595959"/>
                </a:solidFill>
              </a:rPr>
              <a:t>: Retraining with simpler training set</a:t>
            </a:r>
            <a:endParaRPr sz="1500">
              <a:solidFill>
                <a:srgbClr val="595959"/>
              </a:solidFill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More uniform in distance, log(M*), PSF &amp; noise </a:t>
            </a:r>
            <a:endParaRPr sz="15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  <p:sp>
        <p:nvSpPr>
          <p:cNvPr id="449" name="Google Shape;449;p64"/>
          <p:cNvSpPr txBox="1"/>
          <p:nvPr/>
        </p:nvSpPr>
        <p:spPr>
          <a:xfrm>
            <a:off x="6699200" y="308650"/>
            <a:ext cx="2462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Harry Ferguson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Craig Jones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Robel Geda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Erik Tollerud</a:t>
            </a:r>
            <a:endParaRPr sz="1600">
              <a:solidFill>
                <a:srgbClr val="0B5394"/>
              </a:solidFill>
            </a:endParaRPr>
          </a:p>
        </p:txBody>
      </p:sp>
      <p:pic>
        <p:nvPicPr>
          <p:cNvPr id="450" name="Google Shape;450;p64"/>
          <p:cNvPicPr preferRelativeResize="0"/>
          <p:nvPr/>
        </p:nvPicPr>
        <p:blipFill rotWithShape="1">
          <a:blip r:embed="rId3">
            <a:alphaModFix/>
          </a:blip>
          <a:srcRect b="23153" l="29983" r="272" t="18421"/>
          <a:stretch/>
        </p:blipFill>
        <p:spPr>
          <a:xfrm>
            <a:off x="2644025" y="1670825"/>
            <a:ext cx="6333299" cy="11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4"/>
          <p:cNvSpPr txBox="1"/>
          <p:nvPr/>
        </p:nvSpPr>
        <p:spPr>
          <a:xfrm rot="-5396947">
            <a:off x="7404998" y="2071325"/>
            <a:ext cx="337800" cy="71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</a:t>
            </a:r>
            <a:endParaRPr sz="600"/>
          </a:p>
        </p:txBody>
      </p:sp>
      <p:pic>
        <p:nvPicPr>
          <p:cNvPr id="452" name="Google Shape;4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650" y="2787775"/>
            <a:ext cx="3034875" cy="20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5" y="1701550"/>
            <a:ext cx="1165500" cy="115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9200" y="1698125"/>
            <a:ext cx="1165500" cy="11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 txBox="1"/>
          <p:nvPr/>
        </p:nvSpPr>
        <p:spPr>
          <a:xfrm>
            <a:off x="341700" y="1390900"/>
            <a:ext cx="757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</a:rPr>
              <a:t>4 Mpc</a:t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456" name="Google Shape;456;p64"/>
          <p:cNvSpPr txBox="1"/>
          <p:nvPr/>
        </p:nvSpPr>
        <p:spPr>
          <a:xfrm>
            <a:off x="1607125" y="1390900"/>
            <a:ext cx="7572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</a:rPr>
              <a:t>16 Mpc</a:t>
            </a:r>
            <a:endParaRPr sz="1200">
              <a:solidFill>
                <a:srgbClr val="A64D7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type="title"/>
          </p:nvPr>
        </p:nvSpPr>
        <p:spPr>
          <a:xfrm>
            <a:off x="311700" y="64025"/>
            <a:ext cx="65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80000"/>
                </a:solidFill>
              </a:rPr>
              <a:t>BlendingToolKit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62" name="Google Shape;462;p65"/>
          <p:cNvSpPr txBox="1"/>
          <p:nvPr>
            <p:ph idx="1" type="body"/>
          </p:nvPr>
        </p:nvSpPr>
        <p:spPr>
          <a:xfrm>
            <a:off x="311700" y="562050"/>
            <a:ext cx="87057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 training, testing and comparing different detection, deblending and/or measurement algorithms with a consistent set of images and performance metrics. 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/>
              <a:t>: </a:t>
            </a:r>
            <a:endParaRPr sz="1500"/>
          </a:p>
          <a:p>
            <a:pPr indent="-31115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Currently CatSim catalog + images produced with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Weak Lensing Deblending Package</a:t>
            </a:r>
            <a:r>
              <a:rPr lang="en" sz="1300"/>
              <a:t> and GalSim.</a:t>
            </a:r>
            <a:endParaRPr sz="1300"/>
          </a:p>
          <a:p>
            <a:pPr indent="-31115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 generate m</a:t>
            </a:r>
            <a:r>
              <a:rPr lang="en" sz="1300"/>
              <a:t>ulti-band LSST (or other survey) images at defined exposure times with sky noise.</a:t>
            </a:r>
            <a:endParaRPr sz="1300"/>
          </a:p>
          <a:p>
            <a:pPr indent="-31115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Parametric bulge+disk galaxy images.</a:t>
            </a:r>
            <a:endParaRPr sz="1300"/>
          </a:p>
          <a:p>
            <a:pPr indent="-31115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On-the-fly image generation, data augmentation, multiple noise realizations.  </a:t>
            </a:r>
            <a:endParaRPr sz="1300"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/>
              <a:t>: </a:t>
            </a:r>
            <a:r>
              <a:rPr lang="en" sz="1500"/>
              <a:t>Detection efficiency as a function of magnitude, size, distance to nearest neighbor. 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/>
              <a:t>: </a:t>
            </a:r>
            <a:endParaRPr sz="1500"/>
          </a:p>
          <a:p>
            <a:pPr indent="-32385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Incorporate more </a:t>
            </a:r>
            <a:r>
              <a:rPr lang="en" sz="1500"/>
              <a:t>datasets</a:t>
            </a:r>
            <a:r>
              <a:rPr lang="en" sz="1500"/>
              <a:t>: complex morphology, real galaxies, generated images (GAN, VAE)</a:t>
            </a:r>
            <a:endParaRPr sz="1500"/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Complex space for defining detection, deblending and measurement metrics. </a:t>
            </a:r>
            <a:endParaRPr sz="1500"/>
          </a:p>
        </p:txBody>
      </p:sp>
      <p:sp>
        <p:nvSpPr>
          <p:cNvPr id="463" name="Google Shape;463;p65"/>
          <p:cNvSpPr txBox="1"/>
          <p:nvPr/>
        </p:nvSpPr>
        <p:spPr>
          <a:xfrm>
            <a:off x="7105650" y="-22500"/>
            <a:ext cx="2022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BTK developers: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Sowmya++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464" name="Google Shape;464;p65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4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65" name="Google Shape;465;p65"/>
          <p:cNvPicPr preferRelativeResize="0"/>
          <p:nvPr/>
        </p:nvPicPr>
        <p:blipFill rotWithShape="1">
          <a:blip r:embed="rId5">
            <a:alphaModFix/>
          </a:blip>
          <a:srcRect b="77350" l="0" r="0" t="0"/>
          <a:stretch/>
        </p:blipFill>
        <p:spPr>
          <a:xfrm>
            <a:off x="5682275" y="3735300"/>
            <a:ext cx="3223351" cy="10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5"/>
          <p:cNvSpPr txBox="1"/>
          <p:nvPr/>
        </p:nvSpPr>
        <p:spPr>
          <a:xfrm>
            <a:off x="311700" y="3853550"/>
            <a:ext cx="54981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Current status</a:t>
            </a:r>
            <a:r>
              <a:rPr lang="en">
                <a:solidFill>
                  <a:schemeClr val="dk2"/>
                </a:solidFill>
              </a:rPr>
              <a:t>: Used for study of detection of unrecognized blends. Collaborators / contributors very, very welcome! 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">
                <a:solidFill>
                  <a:srgbClr val="0B5394"/>
                </a:solidFill>
              </a:rPr>
              <a:t>Relevant links</a:t>
            </a:r>
            <a:r>
              <a:rPr lang="en">
                <a:solidFill>
                  <a:schemeClr val="dk2"/>
                </a:solidFill>
              </a:rPr>
              <a:t>: </a:t>
            </a:r>
            <a:r>
              <a:rPr lang="en" u="sng">
                <a:solidFill>
                  <a:schemeClr val="accent5"/>
                </a:solidFill>
                <a:hlinkClick r:id="rId6"/>
              </a:rPr>
              <a:t>github</a:t>
            </a:r>
            <a:r>
              <a:rPr lang="en">
                <a:solidFill>
                  <a:schemeClr val="dk2"/>
                </a:solidFill>
              </a:rPr>
              <a:t>, BTF presentation (Jan 2019) </a:t>
            </a:r>
            <a:r>
              <a:rPr lang="en" u="sng">
                <a:solidFill>
                  <a:schemeClr val="accent5"/>
                </a:solidFill>
                <a:hlinkClick r:id="rId7"/>
              </a:rPr>
              <a:t>slides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For completeness -- other work we’re aware of: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472" name="Google Shape;472;p66"/>
          <p:cNvSpPr txBox="1"/>
          <p:nvPr>
            <p:ph idx="1" type="body"/>
          </p:nvPr>
        </p:nvSpPr>
        <p:spPr>
          <a:xfrm>
            <a:off x="311700" y="808950"/>
            <a:ext cx="8520600" cy="4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Maxime Paillassa, Emanuel Bertin, Hervé Bouy </a:t>
            </a:r>
            <a:endParaRPr sz="160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/>
              <a:t>Presentation at Workshop on Deblending with Deep Learning (</a:t>
            </a:r>
            <a:r>
              <a:rPr lang="en" sz="1500" u="sng">
                <a:solidFill>
                  <a:schemeClr val="accent5"/>
                </a:solidFill>
                <a:hlinkClick r:id="rId3"/>
              </a:rPr>
              <a:t>Indico</a:t>
            </a:r>
            <a:r>
              <a:rPr lang="en" sz="1500"/>
              <a:t>), France, June 2017: “Deblending in crowded star fields using convolutional neural networks”</a:t>
            </a:r>
            <a:endParaRPr sz="160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arXiv:1907.08298</a:t>
            </a:r>
            <a:r>
              <a:rPr lang="en" sz="1600">
                <a:solidFill>
                  <a:srgbClr val="0B5394"/>
                </a:solidFill>
              </a:rPr>
              <a:t>:  “</a:t>
            </a:r>
            <a:r>
              <a:rPr lang="en" sz="1500"/>
              <a:t>MaxiMask and MaxiTrack: two new tools for identifying contaminants in astronomical images using convolutional neural networks”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R</a:t>
            </a:r>
            <a:r>
              <a:rPr lang="en" sz="1600">
                <a:solidFill>
                  <a:srgbClr val="0B5394"/>
                </a:solidFill>
              </a:rPr>
              <a:t>émy Joseph et al.</a:t>
            </a:r>
            <a:endParaRPr sz="160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arXiv:1603.00473</a:t>
            </a:r>
            <a:r>
              <a:rPr lang="en" sz="1500"/>
              <a:t>: </a:t>
            </a:r>
            <a:r>
              <a:rPr lang="en" sz="1500"/>
              <a:t>Multi-band morpho-Spectral Component Analysis Deblending Tool (MuSCADeT): Deblending colourful objects, R. Joseph, F. Courbin, J.-L. Starck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B5394"/>
                </a:solidFill>
              </a:rPr>
              <a:t>Marc Huertas-Company</a:t>
            </a:r>
            <a:endParaRPr sz="150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500"/>
              <a:t>Generating more</a:t>
            </a:r>
            <a:r>
              <a:rPr lang="en" sz="1500"/>
              <a:t> realistic models of galaxy morphology, knots, … 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type="title"/>
          </p:nvPr>
        </p:nvSpPr>
        <p:spPr>
          <a:xfrm>
            <a:off x="311700" y="140225"/>
            <a:ext cx="71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Perspective from LSST Data Management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78" name="Google Shape;478;p67"/>
          <p:cNvSpPr txBox="1"/>
          <p:nvPr>
            <p:ph idx="1" type="body"/>
          </p:nvPr>
        </p:nvSpPr>
        <p:spPr>
          <a:xfrm>
            <a:off x="311700" y="1008325"/>
            <a:ext cx="85206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not expecting any machine-learning approaches to deblending to be mature enough to be included in the DM pipelines for DR1.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We'd be happy to be proven wrong.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think machine learning may have a big role to play in deblending later in LSST operations.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Contact us directly if you think you have something that is ready, or want to talk about how to get it there - we (I) have a hard time keeping up with all of the developments in this field.</a:t>
            </a:r>
            <a:endParaRPr/>
          </a:p>
        </p:txBody>
      </p:sp>
      <p:sp>
        <p:nvSpPr>
          <p:cNvPr id="479" name="Google Shape;479;p67"/>
          <p:cNvSpPr txBox="1"/>
          <p:nvPr/>
        </p:nvSpPr>
        <p:spPr>
          <a:xfrm>
            <a:off x="7105650" y="-22500"/>
            <a:ext cx="2022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Jim Bosch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Science Pipelines</a:t>
            </a:r>
            <a:endParaRPr sz="1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today’s session:</a:t>
            </a:r>
            <a:endParaRPr/>
          </a:p>
        </p:txBody>
      </p:sp>
      <p:sp>
        <p:nvSpPr>
          <p:cNvPr id="227" name="Google Shape;227;p50"/>
          <p:cNvSpPr txBox="1"/>
          <p:nvPr>
            <p:ph idx="1" type="body"/>
          </p:nvPr>
        </p:nvSpPr>
        <p:spPr>
          <a:xfrm>
            <a:off x="311700" y="687525"/>
            <a:ext cx="8520600" cy="4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the session useful for a broad set of participants.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Establish some common terminology and definitions.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Quick o</a:t>
            </a:r>
            <a:r>
              <a:rPr lang="en"/>
              <a:t>verview of ~ten ongoing projects: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machine learning to address blending challenges (detecting, identifying, deblending, or measuring blended objects).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tools for training &amp; testing algorithms, including performance metrics; potential for ML applications in image generation.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Perspective from LSST DM (Jim Bosch, science pipelines). 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Identification and discussion of promising approaches and common issues that could be explored or addressed more effectively across science collaborations.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311700" y="140225"/>
            <a:ext cx="679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What makes an algorithm pipeline-ready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311700" y="78252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Robustness:</a:t>
            </a:r>
            <a:r>
              <a:rPr lang="en"/>
              <a:t> we need algorithms that can handle</a:t>
            </a:r>
            <a:r>
              <a:rPr i="1" lang="en"/>
              <a:t> </a:t>
            </a:r>
            <a:r>
              <a:rPr lang="en"/>
              <a:t>garbage input without catastrophic failure (e.g. crashing, huge slowdowns, </a:t>
            </a:r>
            <a:r>
              <a:rPr i="1" lang="en"/>
              <a:t>downstream measurements that are worse than if we had not tried to deblend at all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Performance:</a:t>
            </a:r>
            <a:r>
              <a:rPr lang="en"/>
              <a:t> we (now) expect to spend a lot of our compute budget deblending, but we still need algorithms that are of order 1s/object, and they should scale at worst N log N with the number of pixels </a:t>
            </a:r>
            <a:r>
              <a:rPr i="1" lang="en"/>
              <a:t>or</a:t>
            </a:r>
            <a:r>
              <a:rPr lang="en"/>
              <a:t> number of objects (not their product).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Uniformity:</a:t>
            </a:r>
            <a:r>
              <a:rPr lang="en"/>
              <a:t> we need something that performs about the same in all conditions, accounting for loss of information - if your training embeds a particular PSF size assumption, for example, that's a problem.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Battle-testing: </a:t>
            </a:r>
            <a:r>
              <a:rPr lang="en"/>
              <a:t>we want the above to have been demonstrated by running on significant quantities of real data.</a:t>
            </a:r>
            <a:endParaRPr/>
          </a:p>
        </p:txBody>
      </p:sp>
      <p:sp>
        <p:nvSpPr>
          <p:cNvPr id="486" name="Google Shape;486;p68"/>
          <p:cNvSpPr txBox="1"/>
          <p:nvPr/>
        </p:nvSpPr>
        <p:spPr>
          <a:xfrm>
            <a:off x="7105650" y="-22500"/>
            <a:ext cx="2022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Jim Bosch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Science Pipelines</a:t>
            </a:r>
            <a:endParaRPr sz="1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We want to be </a:t>
            </a:r>
            <a:r>
              <a:rPr i="1" lang="en">
                <a:solidFill>
                  <a:srgbClr val="980000"/>
                </a:solidFill>
              </a:rPr>
              <a:t>weakly</a:t>
            </a:r>
            <a:r>
              <a:rPr lang="en">
                <a:solidFill>
                  <a:srgbClr val="980000"/>
                </a:solidFill>
              </a:rPr>
              <a:t> Bayesian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492" name="Google Shape;492;p69"/>
          <p:cNvSpPr txBox="1"/>
          <p:nvPr>
            <p:ph idx="1" type="body"/>
          </p:nvPr>
        </p:nvSpPr>
        <p:spPr>
          <a:xfrm>
            <a:off x="311700" y="78252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Whenever possible, DM tries to report likelihoods, not posteriors, so downstream scientists can apply their own priors.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This probably isn't strictly possible in deblending, but we want any priors/training to be as weakly informative as possible, to minimize unrecoverable biases in downstream science.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It is more important for a measurement to be simple/understandable than optimal for any particular science case.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Controlling systematics means understanding selection functions and projecting what our measurements would have done with arbitrary objects of interest.  The easier it is to do those things, the better.</a:t>
            </a:r>
            <a:endParaRPr/>
          </a:p>
        </p:txBody>
      </p:sp>
      <p:sp>
        <p:nvSpPr>
          <p:cNvPr id="493" name="Google Shape;493;p69"/>
          <p:cNvSpPr txBox="1"/>
          <p:nvPr/>
        </p:nvSpPr>
        <p:spPr>
          <a:xfrm>
            <a:off x="7105650" y="-22500"/>
            <a:ext cx="2022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Jim Bosch</a:t>
            </a:r>
            <a:endParaRPr sz="1600">
              <a:solidFill>
                <a:srgbClr val="0B5394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Science Pipelines</a:t>
            </a:r>
            <a:endParaRPr sz="16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0"/>
          <p:cNvSpPr txBox="1"/>
          <p:nvPr>
            <p:ph idx="1" type="body"/>
          </p:nvPr>
        </p:nvSpPr>
        <p:spPr>
          <a:xfrm>
            <a:off x="311700" y="839925"/>
            <a:ext cx="85206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There is a limited amount of suitable (real) data available in area x filters x depth.</a:t>
            </a:r>
            <a:endParaRPr/>
          </a:p>
        </p:txBody>
      </p:sp>
      <p:sp>
        <p:nvSpPr>
          <p:cNvPr id="499" name="Google Shape;499;p7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Data</a:t>
            </a:r>
            <a:endParaRPr/>
          </a:p>
        </p:txBody>
      </p:sp>
      <p:grpSp>
        <p:nvGrpSpPr>
          <p:cNvPr id="500" name="Google Shape;500;p70"/>
          <p:cNvGrpSpPr/>
          <p:nvPr/>
        </p:nvGrpSpPr>
        <p:grpSpPr>
          <a:xfrm>
            <a:off x="1912700" y="3326450"/>
            <a:ext cx="1259700" cy="883000"/>
            <a:chOff x="1452325" y="1294550"/>
            <a:chExt cx="1259700" cy="883000"/>
          </a:xfrm>
        </p:grpSpPr>
        <p:sp>
          <p:nvSpPr>
            <p:cNvPr id="501" name="Google Shape;501;p70"/>
            <p:cNvSpPr/>
            <p:nvPr/>
          </p:nvSpPr>
          <p:spPr>
            <a:xfrm>
              <a:off x="1452325" y="1589550"/>
              <a:ext cx="12597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3"/>
                </a:rPr>
                <a:t>Probabilistic Detection of Blends</a:t>
              </a:r>
              <a:endParaRPr sz="1000">
                <a:solidFill>
                  <a:srgbClr val="98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2" name="Google Shape;502;p70"/>
            <p:cNvSpPr txBox="1"/>
            <p:nvPr/>
          </p:nvSpPr>
          <p:spPr>
            <a:xfrm>
              <a:off x="1528525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MC Dropout</a:t>
              </a:r>
              <a:endParaRPr i="1" sz="1100"/>
            </a:p>
          </p:txBody>
        </p:sp>
      </p:grpSp>
      <p:grpSp>
        <p:nvGrpSpPr>
          <p:cNvPr id="503" name="Google Shape;503;p70"/>
          <p:cNvGrpSpPr/>
          <p:nvPr/>
        </p:nvGrpSpPr>
        <p:grpSpPr>
          <a:xfrm>
            <a:off x="3291675" y="3326450"/>
            <a:ext cx="1417200" cy="883000"/>
            <a:chOff x="4036475" y="1294550"/>
            <a:chExt cx="1417200" cy="883000"/>
          </a:xfrm>
        </p:grpSpPr>
        <p:sp>
          <p:nvSpPr>
            <p:cNvPr id="504" name="Google Shape;504;p70"/>
            <p:cNvSpPr/>
            <p:nvPr/>
          </p:nvSpPr>
          <p:spPr>
            <a:xfrm>
              <a:off x="4036475" y="1589550"/>
              <a:ext cx="14172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4"/>
                </a:rPr>
                <a:t>Detecting Unrecognized Blends from Residuals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05" name="Google Shape;505;p70"/>
            <p:cNvSpPr txBox="1"/>
            <p:nvPr/>
          </p:nvSpPr>
          <p:spPr>
            <a:xfrm>
              <a:off x="4161625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Mask R-CNN</a:t>
              </a:r>
              <a:endParaRPr i="1" sz="1100"/>
            </a:p>
          </p:txBody>
        </p:sp>
      </p:grpSp>
      <p:grpSp>
        <p:nvGrpSpPr>
          <p:cNvPr id="506" name="Google Shape;506;p70"/>
          <p:cNvGrpSpPr/>
          <p:nvPr/>
        </p:nvGrpSpPr>
        <p:grpSpPr>
          <a:xfrm>
            <a:off x="1887500" y="2153750"/>
            <a:ext cx="1190375" cy="883000"/>
            <a:chOff x="2786075" y="1294550"/>
            <a:chExt cx="1190375" cy="883000"/>
          </a:xfrm>
        </p:grpSpPr>
        <p:sp>
          <p:nvSpPr>
            <p:cNvPr id="507" name="Google Shape;507;p70"/>
            <p:cNvSpPr txBox="1"/>
            <p:nvPr/>
          </p:nvSpPr>
          <p:spPr>
            <a:xfrm>
              <a:off x="2801650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Sem. Seg.</a:t>
              </a:r>
              <a:endParaRPr i="1" sz="1100"/>
            </a:p>
          </p:txBody>
        </p:sp>
        <p:sp>
          <p:nvSpPr>
            <p:cNvPr id="508" name="Google Shape;508;p70"/>
            <p:cNvSpPr/>
            <p:nvPr/>
          </p:nvSpPr>
          <p:spPr>
            <a:xfrm>
              <a:off x="2786075" y="1589550"/>
              <a:ext cx="11748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5"/>
                </a:rPr>
                <a:t>Morphological Classification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509" name="Google Shape;509;p70"/>
          <p:cNvGrpSpPr/>
          <p:nvPr/>
        </p:nvGrpSpPr>
        <p:grpSpPr>
          <a:xfrm>
            <a:off x="1827650" y="1287925"/>
            <a:ext cx="1310100" cy="880925"/>
            <a:chOff x="4868600" y="2534750"/>
            <a:chExt cx="1310100" cy="880925"/>
          </a:xfrm>
        </p:grpSpPr>
        <p:sp>
          <p:nvSpPr>
            <p:cNvPr id="510" name="Google Shape;510;p70"/>
            <p:cNvSpPr/>
            <p:nvPr/>
          </p:nvSpPr>
          <p:spPr>
            <a:xfrm>
              <a:off x="4868600" y="2827675"/>
              <a:ext cx="13101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6"/>
                </a:rPr>
                <a:t>Deblending with Branched GANs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1" name="Google Shape;511;p70"/>
            <p:cNvSpPr txBox="1"/>
            <p:nvPr/>
          </p:nvSpPr>
          <p:spPr>
            <a:xfrm>
              <a:off x="5305275" y="2534750"/>
              <a:ext cx="5256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GAN</a:t>
              </a:r>
              <a:endParaRPr/>
            </a:p>
          </p:txBody>
        </p:sp>
      </p:grpSp>
      <p:sp>
        <p:nvSpPr>
          <p:cNvPr id="512" name="Google Shape;512;p70"/>
          <p:cNvSpPr txBox="1"/>
          <p:nvPr/>
        </p:nvSpPr>
        <p:spPr>
          <a:xfrm>
            <a:off x="571800" y="1590250"/>
            <a:ext cx="11904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SDSS:</a:t>
            </a:r>
            <a:endParaRPr/>
          </a:p>
        </p:txBody>
      </p:sp>
      <p:sp>
        <p:nvSpPr>
          <p:cNvPr id="513" name="Google Shape;513;p70"/>
          <p:cNvSpPr txBox="1"/>
          <p:nvPr/>
        </p:nvSpPr>
        <p:spPr>
          <a:xfrm>
            <a:off x="345000" y="2480150"/>
            <a:ext cx="1417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CANDELS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/>
          </a:p>
        </p:txBody>
      </p:sp>
      <p:sp>
        <p:nvSpPr>
          <p:cNvPr id="514" name="Google Shape;514;p70"/>
          <p:cNvSpPr txBox="1"/>
          <p:nvPr/>
        </p:nvSpPr>
        <p:spPr>
          <a:xfrm>
            <a:off x="4990775" y="1590250"/>
            <a:ext cx="1417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HSC</a:t>
            </a:r>
            <a:r>
              <a:rPr lang="en" sz="1800">
                <a:solidFill>
                  <a:srgbClr val="FF0000"/>
                </a:solidFill>
              </a:rPr>
              <a:t>: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5" name="Google Shape;515;p70"/>
          <p:cNvSpPr txBox="1"/>
          <p:nvPr/>
        </p:nvSpPr>
        <p:spPr>
          <a:xfrm>
            <a:off x="0" y="3674850"/>
            <a:ext cx="1762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GalSim (WLD)</a:t>
            </a:r>
            <a:r>
              <a:rPr lang="en" sz="1800">
                <a:solidFill>
                  <a:schemeClr val="dk2"/>
                </a:solidFill>
              </a:rPr>
              <a:t>:</a:t>
            </a:r>
            <a:endParaRPr/>
          </a:p>
        </p:txBody>
      </p:sp>
      <p:sp>
        <p:nvSpPr>
          <p:cNvPr id="516" name="Google Shape;516;p70"/>
          <p:cNvSpPr txBox="1"/>
          <p:nvPr/>
        </p:nvSpPr>
        <p:spPr>
          <a:xfrm>
            <a:off x="41525" y="4451100"/>
            <a:ext cx="1762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Injection</a:t>
            </a:r>
            <a:r>
              <a:rPr lang="en" sz="1800">
                <a:solidFill>
                  <a:srgbClr val="FF0000"/>
                </a:solidFill>
              </a:rPr>
              <a:t>: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517" name="Google Shape;517;p70"/>
          <p:cNvGrpSpPr/>
          <p:nvPr/>
        </p:nvGrpSpPr>
        <p:grpSpPr>
          <a:xfrm>
            <a:off x="4828150" y="3320188"/>
            <a:ext cx="1190400" cy="895525"/>
            <a:chOff x="6334350" y="2520150"/>
            <a:chExt cx="1190400" cy="895525"/>
          </a:xfrm>
        </p:grpSpPr>
        <p:sp>
          <p:nvSpPr>
            <p:cNvPr id="518" name="Google Shape;518;p70"/>
            <p:cNvSpPr/>
            <p:nvPr/>
          </p:nvSpPr>
          <p:spPr>
            <a:xfrm>
              <a:off x="6334350" y="2827675"/>
              <a:ext cx="11904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7"/>
                </a:rPr>
                <a:t>Deblending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8"/>
                </a:rPr>
                <a:t>with VAE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19" name="Google Shape;519;p70"/>
            <p:cNvSpPr txBox="1"/>
            <p:nvPr/>
          </p:nvSpPr>
          <p:spPr>
            <a:xfrm>
              <a:off x="6666750" y="2520150"/>
              <a:ext cx="5256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VAE</a:t>
              </a:r>
              <a:endParaRPr/>
            </a:p>
          </p:txBody>
        </p:sp>
      </p:grpSp>
      <p:grpSp>
        <p:nvGrpSpPr>
          <p:cNvPr id="520" name="Google Shape;520;p70"/>
          <p:cNvGrpSpPr/>
          <p:nvPr/>
        </p:nvGrpSpPr>
        <p:grpSpPr>
          <a:xfrm>
            <a:off x="6433733" y="2116488"/>
            <a:ext cx="1259661" cy="880925"/>
            <a:chOff x="7595425" y="2839550"/>
            <a:chExt cx="1310100" cy="880925"/>
          </a:xfrm>
        </p:grpSpPr>
        <p:sp>
          <p:nvSpPr>
            <p:cNvPr id="521" name="Google Shape;521;p70"/>
            <p:cNvSpPr/>
            <p:nvPr/>
          </p:nvSpPr>
          <p:spPr>
            <a:xfrm>
              <a:off x="7595425" y="3132475"/>
              <a:ext cx="13101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9"/>
                </a:rPr>
                <a:t>Morphology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0"/>
                </a:rPr>
                <a:t>Probability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1"/>
                </a:rPr>
                <a:t>Prior / Regul.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2" name="Google Shape;522;p70"/>
            <p:cNvSpPr txBox="1"/>
            <p:nvPr/>
          </p:nvSpPr>
          <p:spPr>
            <a:xfrm>
              <a:off x="7660125" y="2839550"/>
              <a:ext cx="1106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PixelCNN</a:t>
              </a:r>
              <a:endParaRPr/>
            </a:p>
          </p:txBody>
        </p:sp>
      </p:grpSp>
      <p:sp>
        <p:nvSpPr>
          <p:cNvPr id="523" name="Google Shape;523;p70"/>
          <p:cNvSpPr txBox="1"/>
          <p:nvPr/>
        </p:nvSpPr>
        <p:spPr>
          <a:xfrm>
            <a:off x="5016525" y="2490675"/>
            <a:ext cx="1417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COSMOS:</a:t>
            </a:r>
            <a:endParaRPr/>
          </a:p>
        </p:txBody>
      </p:sp>
      <p:sp>
        <p:nvSpPr>
          <p:cNvPr id="524" name="Google Shape;524;p70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12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25" name="Google Shape;525;p70"/>
          <p:cNvGrpSpPr/>
          <p:nvPr/>
        </p:nvGrpSpPr>
        <p:grpSpPr>
          <a:xfrm>
            <a:off x="3138128" y="2172850"/>
            <a:ext cx="1310074" cy="844800"/>
            <a:chOff x="4030400" y="3828275"/>
            <a:chExt cx="1400400" cy="844800"/>
          </a:xfrm>
        </p:grpSpPr>
        <p:sp>
          <p:nvSpPr>
            <p:cNvPr id="526" name="Google Shape;526;p70"/>
            <p:cNvSpPr/>
            <p:nvPr/>
          </p:nvSpPr>
          <p:spPr>
            <a:xfrm>
              <a:off x="4030400" y="4085075"/>
              <a:ext cx="14004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3"/>
                </a:rPr>
                <a:t>Photometry on Blended Galaxies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27" name="Google Shape;527;p70"/>
            <p:cNvSpPr txBox="1"/>
            <p:nvPr/>
          </p:nvSpPr>
          <p:spPr>
            <a:xfrm>
              <a:off x="4112038" y="3828275"/>
              <a:ext cx="12363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U-Net</a:t>
              </a:r>
              <a:endParaRPr i="1" sz="1100">
                <a:solidFill>
                  <a:schemeClr val="dk1"/>
                </a:solidFill>
              </a:endParaRPr>
            </a:p>
          </p:txBody>
        </p:sp>
      </p:grpSp>
      <p:sp>
        <p:nvSpPr>
          <p:cNvPr id="528" name="Google Shape;528;p70"/>
          <p:cNvSpPr/>
          <p:nvPr/>
        </p:nvSpPr>
        <p:spPr>
          <a:xfrm>
            <a:off x="6408500" y="1525438"/>
            <a:ext cx="13101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venir"/>
                <a:ea typeface="Avenir"/>
                <a:cs typeface="Avenir"/>
                <a:sym typeface="Avenir"/>
              </a:rPr>
              <a:t>?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p70"/>
          <p:cNvSpPr/>
          <p:nvPr/>
        </p:nvSpPr>
        <p:spPr>
          <a:xfrm>
            <a:off x="1887488" y="4374888"/>
            <a:ext cx="1310100" cy="58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venir"/>
                <a:ea typeface="Avenir"/>
                <a:cs typeface="Avenir"/>
                <a:sym typeface="Avenir"/>
              </a:rPr>
              <a:t>?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Issues: ML</a:t>
            </a:r>
            <a:endParaRPr/>
          </a:p>
        </p:txBody>
      </p:sp>
      <p:sp>
        <p:nvSpPr>
          <p:cNvPr id="535" name="Google Shape;535;p71"/>
          <p:cNvSpPr txBox="1"/>
          <p:nvPr>
            <p:ph idx="1" type="body"/>
          </p:nvPr>
        </p:nvSpPr>
        <p:spPr>
          <a:xfrm>
            <a:off x="311700" y="839925"/>
            <a:ext cx="85206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Postage stamps vs "scenes".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Center stamps on detected objects?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of inverse variance weights?  extra channel vs L2 loss.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preprocessing to capture dynamic range and normalize.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 augmentations.</a:t>
            </a:r>
            <a:endParaRPr/>
          </a:p>
        </p:txBody>
      </p:sp>
      <p:pic>
        <p:nvPicPr>
          <p:cNvPr id="536" name="Google Shape;5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025" y="2971725"/>
            <a:ext cx="4520949" cy="2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542" name="Google Shape;542;p72"/>
          <p:cNvSpPr txBox="1"/>
          <p:nvPr>
            <p:ph idx="1" type="body"/>
          </p:nvPr>
        </p:nvSpPr>
        <p:spPr>
          <a:xfrm>
            <a:off x="311700" y="839925"/>
            <a:ext cx="8520600" cy="4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challenges: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Photo-z inference for blended sources.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Simultaneous deblending &amp; measurement.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ML techniques: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Semi-supervised learning (ground + space, photom. + spectro., vis. + IR)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 (reusable building blocks)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Denoising (de-crapification)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/>
          <p:nvPr>
            <p:ph type="title"/>
          </p:nvPr>
        </p:nvSpPr>
        <p:spPr>
          <a:xfrm>
            <a:off x="536400" y="-12175"/>
            <a:ext cx="82959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LSST DESC </a:t>
            </a:r>
            <a:r>
              <a:rPr lang="en" sz="1800"/>
              <a:t>Blending Task Force discussions of ML</a:t>
            </a:r>
            <a:r>
              <a:rPr lang="en" sz="2400"/>
              <a:t> </a:t>
            </a:r>
            <a:r>
              <a:rPr lang="en" sz="1400"/>
              <a:t>(reverse chronological order)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Titles are linked to internal DESC confluence site; where available, public links are included at end.</a:t>
            </a:r>
            <a:endParaRPr sz="1400"/>
          </a:p>
        </p:txBody>
      </p:sp>
      <p:sp>
        <p:nvSpPr>
          <p:cNvPr id="548" name="Google Shape;548;p73"/>
          <p:cNvSpPr txBox="1"/>
          <p:nvPr>
            <p:ph idx="1" type="body"/>
          </p:nvPr>
        </p:nvSpPr>
        <p:spPr>
          <a:xfrm>
            <a:off x="311700" y="712925"/>
            <a:ext cx="8520600" cy="4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3"/>
              </a:rPr>
              <a:t>Update: Detecting unrecognized blends with CNNs: training &amp; testing on multi-object blends; comparison of metrics for different methods</a:t>
            </a:r>
            <a:r>
              <a:rPr lang="en" sz="1100">
                <a:solidFill>
                  <a:srgbClr val="000000"/>
                </a:solidFill>
              </a:rPr>
              <a:t>, Sowmya Kamath, 06/03/19. [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5"/>
              </a:rPr>
              <a:t>Update: Deblending galaxies with Variational Autoencoder (VAE): a multi-band, multi-instrument analysis</a:t>
            </a:r>
            <a:r>
              <a:rPr lang="en" sz="1100">
                <a:solidFill>
                  <a:srgbClr val="000000"/>
                </a:solidFill>
              </a:rPr>
              <a:t>, Bastien Arcelin, 05/28/19.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6"/>
              </a:rPr>
              <a:t>Update: Detecting unrecognized blends with CNNs: update and performance comparison</a:t>
            </a:r>
            <a:r>
              <a:rPr lang="en" sz="1100">
                <a:solidFill>
                  <a:srgbClr val="000000"/>
                </a:solidFill>
              </a:rPr>
              <a:t>, Sowmya Kamath, 04/29/19. [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8"/>
              </a:rPr>
              <a:t>Deep Morphology Priors for Deblending, aka SCARLET meets Deep Learning</a:t>
            </a:r>
            <a:r>
              <a:rPr lang="en" sz="1100">
                <a:solidFill>
                  <a:srgbClr val="000000"/>
                </a:solidFill>
              </a:rPr>
              <a:t>, Francoise Lanusse, 04/15/19. [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10"/>
              </a:rPr>
              <a:t>Photometry of blended galaxies with deep neural networks</a:t>
            </a:r>
            <a:r>
              <a:rPr lang="en" sz="1100">
                <a:solidFill>
                  <a:srgbClr val="000000"/>
                </a:solidFill>
              </a:rPr>
              <a:t>, Alexandre Boucaud, Marc Huertas-Company, Emille Ishida, 03/25/19. </a:t>
            </a:r>
            <a:r>
              <a:rPr lang="en" sz="1100">
                <a:solidFill>
                  <a:schemeClr val="dk1"/>
                </a:solidFill>
              </a:rPr>
              <a:t>[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arXiv:1905.01324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12"/>
              </a:rPr>
              <a:t>Morpheus: A Model For Pixel-Level Morphological Classification</a:t>
            </a:r>
            <a:r>
              <a:rPr lang="en" sz="1100">
                <a:solidFill>
                  <a:srgbClr val="000000"/>
                </a:solidFill>
              </a:rPr>
              <a:t>, Ryan Hausen &amp; Brant Robertson, 03/04/19.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13"/>
              </a:rPr>
              <a:t>Deblending galaxy superpositions with branched generative adversarial networks</a:t>
            </a:r>
            <a:r>
              <a:rPr lang="en" sz="1100">
                <a:solidFill>
                  <a:srgbClr val="000000"/>
                </a:solidFill>
              </a:rPr>
              <a:t>, David Reiman &amp; Brett Gohre, 02/11/19. </a:t>
            </a:r>
            <a:r>
              <a:rPr lang="en" sz="1100">
                <a:solidFill>
                  <a:schemeClr val="dk1"/>
                </a:solidFill>
              </a:rPr>
              <a:t>[</a:t>
            </a:r>
            <a:r>
              <a:rPr lang="en" sz="1100" u="sng">
                <a:solidFill>
                  <a:schemeClr val="hlink"/>
                </a:solidFill>
                <a:hlinkClick r:id="rId14"/>
              </a:rPr>
              <a:t>arXiv:1810.10098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15"/>
              </a:rPr>
              <a:t>Colour and morphology deblending of galaxies with sparse representation</a:t>
            </a:r>
            <a:r>
              <a:rPr lang="en" sz="1100">
                <a:solidFill>
                  <a:srgbClr val="000000"/>
                </a:solidFill>
              </a:rPr>
              <a:t>, Rémy Joseph, 01/28/19. [</a:t>
            </a:r>
            <a:r>
              <a:rPr lang="en" sz="1100" u="sng">
                <a:solidFill>
                  <a:schemeClr val="hlink"/>
                </a:solidFill>
                <a:hlinkClick r:id="rId16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17"/>
              </a:rPr>
              <a:t>Blending Tool Kit status, updates and applications</a:t>
            </a:r>
            <a:r>
              <a:rPr lang="en" sz="1100">
                <a:solidFill>
                  <a:srgbClr val="000000"/>
                </a:solidFill>
              </a:rPr>
              <a:t>,  Sowmya Kamath, Francois Lanusse, 01/07/19. [</a:t>
            </a:r>
            <a:r>
              <a:rPr lang="en" sz="1100" u="sng">
                <a:solidFill>
                  <a:schemeClr val="hlink"/>
                </a:solidFill>
                <a:hlinkClick r:id="rId18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 SK, </a:t>
            </a:r>
            <a:r>
              <a:rPr lang="en" sz="1100" u="sng">
                <a:solidFill>
                  <a:schemeClr val="hlink"/>
                </a:solidFill>
                <a:hlinkClick r:id="rId19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 FL]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20"/>
              </a:rPr>
              <a:t>Addressing blending challenges with neural networks – A case study: Mask R-CNN</a:t>
            </a:r>
            <a:r>
              <a:rPr lang="en" sz="1100">
                <a:solidFill>
                  <a:srgbClr val="000000"/>
                </a:solidFill>
              </a:rPr>
              <a:t>, Sowmya Kamath, 07/02/18 + 07/24/18 @ CMU. [</a:t>
            </a:r>
            <a:r>
              <a:rPr lang="en" sz="1100" u="sng">
                <a:solidFill>
                  <a:schemeClr val="hlink"/>
                </a:solidFill>
                <a:hlinkClick r:id="rId21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22"/>
              </a:rPr>
              <a:t>Deblending galaxies with deep, convolutional, probabilistic neural networks</a:t>
            </a:r>
            <a:r>
              <a:rPr lang="en" sz="1100">
                <a:solidFill>
                  <a:srgbClr val="000000"/>
                </a:solidFill>
              </a:rPr>
              <a:t>, Cyrille Doux, 07/02/18 + 07/24/18 @ CMU.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23"/>
              </a:rPr>
              <a:t>Deep generative models for modeling galaxy morphologies</a:t>
            </a:r>
            <a:r>
              <a:rPr lang="en" sz="1100">
                <a:solidFill>
                  <a:srgbClr val="000000"/>
                </a:solidFill>
              </a:rPr>
              <a:t>, Francois Lanusse, 07/24/18 @ CMU (2nd talk in slides). </a:t>
            </a:r>
            <a:r>
              <a:rPr lang="en" sz="1100">
                <a:solidFill>
                  <a:schemeClr val="dk1"/>
                </a:solidFill>
              </a:rPr>
              <a:t>[</a:t>
            </a:r>
            <a:r>
              <a:rPr lang="en" sz="1100" u="sng">
                <a:solidFill>
                  <a:schemeClr val="hlink"/>
                </a:solidFill>
                <a:hlinkClick r:id="rId24"/>
              </a:rPr>
              <a:t>arXiv:1609.05796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 u="sng">
                <a:solidFill>
                  <a:srgbClr val="000000"/>
                </a:solidFill>
                <a:hlinkClick r:id="rId25"/>
              </a:rPr>
              <a:t>Generative Models for simulations</a:t>
            </a:r>
            <a:r>
              <a:rPr lang="en" sz="1100">
                <a:solidFill>
                  <a:srgbClr val="000000"/>
                </a:solidFill>
              </a:rPr>
              <a:t> overview, LSST2018 Blending Workshop. [</a:t>
            </a:r>
            <a:r>
              <a:rPr lang="en" sz="1100" u="sng">
                <a:solidFill>
                  <a:schemeClr val="hlink"/>
                </a:solidFill>
                <a:hlinkClick r:id="rId26"/>
              </a:rPr>
              <a:t>slides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Convolutional neural networks and independent component analysis of multi-filter imaging data, </a:t>
            </a:r>
            <a:r>
              <a:rPr lang="en" sz="1100" u="sng">
                <a:solidFill>
                  <a:srgbClr val="000000"/>
                </a:solidFill>
                <a:hlinkClick r:id="rId27"/>
              </a:rPr>
              <a:t>part I,</a:t>
            </a:r>
            <a:r>
              <a:rPr lang="en" sz="1100">
                <a:solidFill>
                  <a:srgbClr val="000000"/>
                </a:solidFill>
              </a:rPr>
              <a:t> </a:t>
            </a:r>
            <a:r>
              <a:rPr lang="en" sz="1100" u="sng">
                <a:solidFill>
                  <a:srgbClr val="000000"/>
                </a:solidFill>
                <a:hlinkClick r:id="rId28"/>
              </a:rPr>
              <a:t>part II</a:t>
            </a:r>
            <a:r>
              <a:rPr lang="en" sz="1100">
                <a:solidFill>
                  <a:srgbClr val="000000"/>
                </a:solidFill>
              </a:rPr>
              <a:t>, Laurence Perreault Levasseur, Yashar Hezaveh, 12/18/17, 01/29/18. </a:t>
            </a:r>
            <a:r>
              <a:rPr lang="en" sz="1100">
                <a:solidFill>
                  <a:schemeClr val="dk1"/>
                </a:solidFill>
              </a:rPr>
              <a:t>[</a:t>
            </a:r>
            <a:r>
              <a:rPr lang="en" sz="1100" u="sng">
                <a:solidFill>
                  <a:schemeClr val="hlink"/>
                </a:solidFill>
                <a:hlinkClick r:id="rId29"/>
              </a:rPr>
              <a:t>arXiv:1708.08842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 u="sng">
                <a:solidFill>
                  <a:schemeClr val="hlink"/>
                </a:solidFill>
                <a:hlinkClick r:id="rId30"/>
              </a:rPr>
              <a:t>arXiv:1708.08843</a:t>
            </a:r>
            <a:r>
              <a:rPr lang="en" sz="1100">
                <a:solidFill>
                  <a:srgbClr val="000000"/>
                </a:solidFill>
              </a:rPr>
              <a:t>]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Some Terminology * 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33" name="Google Shape;233;p51"/>
          <p:cNvSpPr txBox="1"/>
          <p:nvPr>
            <p:ph idx="1" type="body"/>
          </p:nvPr>
        </p:nvSpPr>
        <p:spPr>
          <a:xfrm>
            <a:off x="311700" y="963638"/>
            <a:ext cx="8520600" cy="3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blended:</a:t>
            </a:r>
            <a:r>
              <a:rPr lang="en" sz="1700"/>
              <a:t> two or more objects are close enough that we can't accurately </a:t>
            </a:r>
            <a:r>
              <a:rPr lang="en" sz="1700"/>
              <a:t>measure</a:t>
            </a:r>
            <a:r>
              <a:rPr lang="en" sz="1700"/>
              <a:t> them independently.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detection:</a:t>
            </a:r>
            <a:r>
              <a:rPr lang="en" sz="1700"/>
              <a:t> given images of a patch of sky, return above-threshold regions and the rough positions of objects within them.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deblending (1):</a:t>
            </a:r>
            <a:r>
              <a:rPr lang="en" sz="1700"/>
              <a:t> given images and the rough positions of blended objects, construct images or models that separate their flux so they can be measured separately.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</a:rPr>
              <a:t>deblending (2):</a:t>
            </a:r>
            <a:r>
              <a:rPr b="1" lang="en" sz="1700"/>
              <a:t> </a:t>
            </a:r>
            <a:r>
              <a:rPr lang="en" sz="1700"/>
              <a:t>both detection and deblending (1)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980000"/>
                </a:solidFill>
              </a:rPr>
              <a:t>measurement</a:t>
            </a:r>
            <a:r>
              <a:rPr b="1" lang="en" sz="1700">
                <a:solidFill>
                  <a:srgbClr val="980000"/>
                </a:solidFill>
              </a:rPr>
              <a:t>:</a:t>
            </a:r>
            <a:r>
              <a:rPr b="1" lang="en" sz="1700"/>
              <a:t> </a:t>
            </a:r>
            <a:r>
              <a:rPr lang="en" sz="1700"/>
              <a:t>estimate size, shape, flux, … from pixels.</a:t>
            </a:r>
            <a:endParaRPr sz="1700"/>
          </a:p>
        </p:txBody>
      </p:sp>
      <p:sp>
        <p:nvSpPr>
          <p:cNvPr id="234" name="Google Shape;23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51"/>
          <p:cNvSpPr txBox="1"/>
          <p:nvPr/>
        </p:nvSpPr>
        <p:spPr>
          <a:xfrm>
            <a:off x="311700" y="4721275"/>
            <a:ext cx="70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80000"/>
                </a:solidFill>
              </a:rPr>
              <a:t>* Jim Bosch, Workshop on Impacts of Blending on LSST Science, LSST P&amp;CW 2018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Some </a:t>
            </a:r>
            <a:r>
              <a:rPr lang="en">
                <a:solidFill>
                  <a:srgbClr val="980000"/>
                </a:solidFill>
              </a:rPr>
              <a:t>Terminology</a:t>
            </a:r>
            <a:r>
              <a:rPr lang="en">
                <a:solidFill>
                  <a:srgbClr val="980000"/>
                </a:solidFill>
              </a:rPr>
              <a:t> 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41" name="Google Shape;241;p52"/>
          <p:cNvSpPr txBox="1"/>
          <p:nvPr>
            <p:ph idx="1" type="body"/>
          </p:nvPr>
        </p:nvSpPr>
        <p:spPr>
          <a:xfrm>
            <a:off x="3081150" y="1410300"/>
            <a:ext cx="3438900" cy="29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detection</a:t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deblending</a:t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98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measurement</a:t>
            </a:r>
            <a:endParaRPr sz="3000"/>
          </a:p>
        </p:txBody>
      </p:sp>
      <p:sp>
        <p:nvSpPr>
          <p:cNvPr id="242" name="Google Shape;242;p52"/>
          <p:cNvSpPr txBox="1"/>
          <p:nvPr>
            <p:ph idx="12" type="sldNum"/>
          </p:nvPr>
        </p:nvSpPr>
        <p:spPr>
          <a:xfrm>
            <a:off x="8701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52"/>
          <p:cNvSpPr txBox="1"/>
          <p:nvPr/>
        </p:nvSpPr>
        <p:spPr>
          <a:xfrm>
            <a:off x="6774900" y="1247825"/>
            <a:ext cx="20295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Could be 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iterative</a:t>
            </a:r>
            <a:endParaRPr i="1" sz="2400"/>
          </a:p>
        </p:txBody>
      </p:sp>
      <p:sp>
        <p:nvSpPr>
          <p:cNvPr id="244" name="Google Shape;244;p52"/>
          <p:cNvSpPr txBox="1"/>
          <p:nvPr/>
        </p:nvSpPr>
        <p:spPr>
          <a:xfrm>
            <a:off x="248400" y="2328300"/>
            <a:ext cx="26541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Could be simultaneous</a:t>
            </a:r>
            <a:endParaRPr i="1" sz="2400"/>
          </a:p>
        </p:txBody>
      </p:sp>
      <p:cxnSp>
        <p:nvCxnSpPr>
          <p:cNvPr id="245" name="Google Shape;245;p52"/>
          <p:cNvCxnSpPr/>
          <p:nvPr/>
        </p:nvCxnSpPr>
        <p:spPr>
          <a:xfrm flipH="1" rot="10800000">
            <a:off x="3106288" y="2480700"/>
            <a:ext cx="8700" cy="16509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52"/>
          <p:cNvCxnSpPr/>
          <p:nvPr/>
        </p:nvCxnSpPr>
        <p:spPr>
          <a:xfrm rot="10800000">
            <a:off x="3106288" y="1372950"/>
            <a:ext cx="8700" cy="10026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52"/>
          <p:cNvCxnSpPr/>
          <p:nvPr/>
        </p:nvCxnSpPr>
        <p:spPr>
          <a:xfrm flipH="1" rot="10800000">
            <a:off x="6520038" y="1372950"/>
            <a:ext cx="8700" cy="16509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52"/>
          <p:cNvCxnSpPr/>
          <p:nvPr/>
        </p:nvCxnSpPr>
        <p:spPr>
          <a:xfrm rot="10800000">
            <a:off x="6520038" y="3100050"/>
            <a:ext cx="8700" cy="10026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/>
          <p:nvPr/>
        </p:nvSpPr>
        <p:spPr>
          <a:xfrm>
            <a:off x="3291050" y="1393588"/>
            <a:ext cx="892500" cy="416700"/>
          </a:xfrm>
          <a:prstGeom prst="ellipse">
            <a:avLst/>
          </a:prstGeom>
          <a:solidFill>
            <a:srgbClr val="FF0000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53"/>
          <p:cNvSpPr/>
          <p:nvPr/>
        </p:nvSpPr>
        <p:spPr>
          <a:xfrm>
            <a:off x="3291050" y="1393588"/>
            <a:ext cx="892500" cy="416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3"/>
          <p:cNvSpPr/>
          <p:nvPr/>
        </p:nvSpPr>
        <p:spPr>
          <a:xfrm>
            <a:off x="4515100" y="1393588"/>
            <a:ext cx="892500" cy="416700"/>
          </a:xfrm>
          <a:prstGeom prst="ellipse">
            <a:avLst/>
          </a:prstGeom>
          <a:solidFill>
            <a:srgbClr val="FF0000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3"/>
          <p:cNvSpPr/>
          <p:nvPr/>
        </p:nvSpPr>
        <p:spPr>
          <a:xfrm>
            <a:off x="4515100" y="1393588"/>
            <a:ext cx="892500" cy="416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3"/>
          <p:cNvSpPr/>
          <p:nvPr/>
        </p:nvSpPr>
        <p:spPr>
          <a:xfrm rot="5400000">
            <a:off x="3646550" y="2311188"/>
            <a:ext cx="547800" cy="269700"/>
          </a:xfrm>
          <a:prstGeom prst="ellipse">
            <a:avLst/>
          </a:prstGeom>
          <a:solidFill>
            <a:srgbClr val="0000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3"/>
          <p:cNvSpPr/>
          <p:nvPr/>
        </p:nvSpPr>
        <p:spPr>
          <a:xfrm rot="5400000">
            <a:off x="3646550" y="2311188"/>
            <a:ext cx="547800" cy="269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3"/>
          <p:cNvSpPr/>
          <p:nvPr/>
        </p:nvSpPr>
        <p:spPr>
          <a:xfrm rot="5400000">
            <a:off x="4870600" y="2311188"/>
            <a:ext cx="547800" cy="269700"/>
          </a:xfrm>
          <a:prstGeom prst="ellipse">
            <a:avLst/>
          </a:prstGeom>
          <a:solidFill>
            <a:srgbClr val="0000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3"/>
          <p:cNvSpPr/>
          <p:nvPr/>
        </p:nvSpPr>
        <p:spPr>
          <a:xfrm rot="5400000">
            <a:off x="4870600" y="2311188"/>
            <a:ext cx="547800" cy="269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53"/>
          <p:cNvGrpSpPr/>
          <p:nvPr/>
        </p:nvGrpSpPr>
        <p:grpSpPr>
          <a:xfrm>
            <a:off x="3284931" y="3041897"/>
            <a:ext cx="904800" cy="1805828"/>
            <a:chOff x="3284931" y="3041897"/>
            <a:chExt cx="904800" cy="1805828"/>
          </a:xfrm>
        </p:grpSpPr>
        <p:sp>
          <p:nvSpPr>
            <p:cNvPr id="262" name="Google Shape;262;p53"/>
            <p:cNvSpPr/>
            <p:nvPr/>
          </p:nvSpPr>
          <p:spPr>
            <a:xfrm>
              <a:off x="3291050" y="3057363"/>
              <a:ext cx="892500" cy="416700"/>
            </a:xfrm>
            <a:prstGeom prst="ellipse">
              <a:avLst/>
            </a:prstGeom>
            <a:solidFill>
              <a:srgbClr val="FF0000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3"/>
            <p:cNvSpPr/>
            <p:nvPr/>
          </p:nvSpPr>
          <p:spPr>
            <a:xfrm rot="5400000">
              <a:off x="3646550" y="3329938"/>
              <a:ext cx="547800" cy="269700"/>
            </a:xfrm>
            <a:prstGeom prst="ellipse">
              <a:avLst/>
            </a:prstGeom>
            <a:solidFill>
              <a:srgbClr val="0000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3"/>
            <p:cNvSpPr/>
            <p:nvPr/>
          </p:nvSpPr>
          <p:spPr>
            <a:xfrm rot="120168">
              <a:off x="3290958" y="3057385"/>
              <a:ext cx="892745" cy="355723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3"/>
            <p:cNvSpPr/>
            <p:nvPr/>
          </p:nvSpPr>
          <p:spPr>
            <a:xfrm rot="5281504">
              <a:off x="3602204" y="3285634"/>
              <a:ext cx="574541" cy="331396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3"/>
            <p:cNvSpPr txBox="1"/>
            <p:nvPr/>
          </p:nvSpPr>
          <p:spPr>
            <a:xfrm>
              <a:off x="3291050" y="3949225"/>
              <a:ext cx="8532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recognized blend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2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0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2</a:t>
              </a:r>
              <a:endParaRPr sz="1000">
                <a:solidFill>
                  <a:srgbClr val="6AA84F"/>
                </a:solidFill>
              </a:endParaRPr>
            </a:p>
          </p:txBody>
        </p:sp>
      </p:grpSp>
      <p:sp>
        <p:nvSpPr>
          <p:cNvPr id="267" name="Google Shape;267;p53"/>
          <p:cNvSpPr/>
          <p:nvPr/>
        </p:nvSpPr>
        <p:spPr>
          <a:xfrm>
            <a:off x="2067000" y="1393588"/>
            <a:ext cx="892500" cy="416700"/>
          </a:xfrm>
          <a:prstGeom prst="ellipse">
            <a:avLst/>
          </a:prstGeom>
          <a:solidFill>
            <a:srgbClr val="FF0000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3"/>
          <p:cNvSpPr/>
          <p:nvPr/>
        </p:nvSpPr>
        <p:spPr>
          <a:xfrm>
            <a:off x="2067000" y="1393588"/>
            <a:ext cx="892500" cy="416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3"/>
          <p:cNvSpPr/>
          <p:nvPr/>
        </p:nvSpPr>
        <p:spPr>
          <a:xfrm rot="5400000">
            <a:off x="2422500" y="2311188"/>
            <a:ext cx="547800" cy="269700"/>
          </a:xfrm>
          <a:prstGeom prst="ellipse">
            <a:avLst/>
          </a:prstGeom>
          <a:solidFill>
            <a:srgbClr val="0000FF">
              <a:alpha val="501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53"/>
          <p:cNvSpPr/>
          <p:nvPr/>
        </p:nvSpPr>
        <p:spPr>
          <a:xfrm rot="5400000">
            <a:off x="2422500" y="2311188"/>
            <a:ext cx="547800" cy="269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53"/>
          <p:cNvGrpSpPr/>
          <p:nvPr/>
        </p:nvGrpSpPr>
        <p:grpSpPr>
          <a:xfrm>
            <a:off x="2067000" y="3057363"/>
            <a:ext cx="892500" cy="1790363"/>
            <a:chOff x="2067000" y="3057363"/>
            <a:chExt cx="892500" cy="1790363"/>
          </a:xfrm>
        </p:grpSpPr>
        <p:sp>
          <p:nvSpPr>
            <p:cNvPr id="272" name="Google Shape;272;p53"/>
            <p:cNvSpPr/>
            <p:nvPr/>
          </p:nvSpPr>
          <p:spPr>
            <a:xfrm>
              <a:off x="2067000" y="3057363"/>
              <a:ext cx="892500" cy="416700"/>
            </a:xfrm>
            <a:prstGeom prst="ellipse">
              <a:avLst/>
            </a:prstGeom>
            <a:solidFill>
              <a:srgbClr val="FF0000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3"/>
            <p:cNvSpPr/>
            <p:nvPr/>
          </p:nvSpPr>
          <p:spPr>
            <a:xfrm rot="5400000">
              <a:off x="2422500" y="3329938"/>
              <a:ext cx="547800" cy="269700"/>
            </a:xfrm>
            <a:prstGeom prst="ellipse">
              <a:avLst/>
            </a:prstGeom>
            <a:solidFill>
              <a:srgbClr val="0000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3"/>
            <p:cNvSpPr/>
            <p:nvPr/>
          </p:nvSpPr>
          <p:spPr>
            <a:xfrm>
              <a:off x="2067000" y="3057363"/>
              <a:ext cx="576900" cy="416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3"/>
            <p:cNvSpPr/>
            <p:nvPr/>
          </p:nvSpPr>
          <p:spPr>
            <a:xfrm rot="5400000">
              <a:off x="2521500" y="3429013"/>
              <a:ext cx="349800" cy="269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3"/>
            <p:cNvSpPr/>
            <p:nvPr/>
          </p:nvSpPr>
          <p:spPr>
            <a:xfrm>
              <a:off x="2510100" y="3057363"/>
              <a:ext cx="448800" cy="3315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3"/>
            <p:cNvSpPr txBox="1"/>
            <p:nvPr/>
          </p:nvSpPr>
          <p:spPr>
            <a:xfrm>
              <a:off x="2086650" y="3949225"/>
              <a:ext cx="8532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shredded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blend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2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0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3</a:t>
              </a:r>
              <a:endParaRPr sz="1000">
                <a:solidFill>
                  <a:srgbClr val="6AA84F"/>
                </a:solidFill>
              </a:endParaRPr>
            </a:p>
          </p:txBody>
        </p:sp>
      </p:grpSp>
      <p:grpSp>
        <p:nvGrpSpPr>
          <p:cNvPr id="278" name="Google Shape;278;p53"/>
          <p:cNvGrpSpPr/>
          <p:nvPr/>
        </p:nvGrpSpPr>
        <p:grpSpPr>
          <a:xfrm>
            <a:off x="4456200" y="3055899"/>
            <a:ext cx="1010400" cy="1791826"/>
            <a:chOff x="4456200" y="3055899"/>
            <a:chExt cx="1010400" cy="1791826"/>
          </a:xfrm>
        </p:grpSpPr>
        <p:sp>
          <p:nvSpPr>
            <p:cNvPr id="279" name="Google Shape;279;p53"/>
            <p:cNvSpPr/>
            <p:nvPr/>
          </p:nvSpPr>
          <p:spPr>
            <a:xfrm>
              <a:off x="4515100" y="3057363"/>
              <a:ext cx="892500" cy="416700"/>
            </a:xfrm>
            <a:prstGeom prst="ellipse">
              <a:avLst/>
            </a:prstGeom>
            <a:solidFill>
              <a:srgbClr val="FF0000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3"/>
            <p:cNvSpPr/>
            <p:nvPr/>
          </p:nvSpPr>
          <p:spPr>
            <a:xfrm rot="5400000">
              <a:off x="4870600" y="3329938"/>
              <a:ext cx="547800" cy="269700"/>
            </a:xfrm>
            <a:prstGeom prst="ellipse">
              <a:avLst/>
            </a:prstGeom>
            <a:solidFill>
              <a:srgbClr val="0000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3"/>
            <p:cNvSpPr/>
            <p:nvPr/>
          </p:nvSpPr>
          <p:spPr>
            <a:xfrm rot="300686">
              <a:off x="4517380" y="3094020"/>
              <a:ext cx="892913" cy="460757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3"/>
            <p:cNvSpPr txBox="1"/>
            <p:nvPr/>
          </p:nvSpPr>
          <p:spPr>
            <a:xfrm>
              <a:off x="4456200" y="3949225"/>
              <a:ext cx="10104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unrecognized blend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2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0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1</a:t>
              </a:r>
              <a:endParaRPr sz="1000">
                <a:solidFill>
                  <a:srgbClr val="6AA84F"/>
                </a:solidFill>
              </a:endParaRPr>
            </a:p>
          </p:txBody>
        </p:sp>
      </p:grpSp>
      <p:grpSp>
        <p:nvGrpSpPr>
          <p:cNvPr id="283" name="Google Shape;283;p53"/>
          <p:cNvGrpSpPr/>
          <p:nvPr/>
        </p:nvGrpSpPr>
        <p:grpSpPr>
          <a:xfrm>
            <a:off x="5680200" y="1393588"/>
            <a:ext cx="1010400" cy="3454138"/>
            <a:chOff x="5680200" y="1393588"/>
            <a:chExt cx="1010400" cy="3454138"/>
          </a:xfrm>
        </p:grpSpPr>
        <p:sp>
          <p:nvSpPr>
            <p:cNvPr id="284" name="Google Shape;284;p53"/>
            <p:cNvSpPr/>
            <p:nvPr/>
          </p:nvSpPr>
          <p:spPr>
            <a:xfrm>
              <a:off x="5739150" y="1393588"/>
              <a:ext cx="892500" cy="416700"/>
            </a:xfrm>
            <a:prstGeom prst="ellipse">
              <a:avLst/>
            </a:prstGeom>
            <a:solidFill>
              <a:srgbClr val="FF0000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3"/>
            <p:cNvSpPr/>
            <p:nvPr/>
          </p:nvSpPr>
          <p:spPr>
            <a:xfrm>
              <a:off x="5739150" y="1393588"/>
              <a:ext cx="892500" cy="416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3"/>
            <p:cNvSpPr/>
            <p:nvPr/>
          </p:nvSpPr>
          <p:spPr>
            <a:xfrm rot="5400000">
              <a:off x="6094650" y="2311188"/>
              <a:ext cx="547800" cy="269700"/>
            </a:xfrm>
            <a:prstGeom prst="ellipse">
              <a:avLst/>
            </a:prstGeom>
            <a:solidFill>
              <a:srgbClr val="0000FF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3"/>
            <p:cNvSpPr/>
            <p:nvPr/>
          </p:nvSpPr>
          <p:spPr>
            <a:xfrm>
              <a:off x="5739150" y="3057363"/>
              <a:ext cx="892500" cy="416700"/>
            </a:xfrm>
            <a:prstGeom prst="ellipse">
              <a:avLst/>
            </a:prstGeom>
            <a:solidFill>
              <a:srgbClr val="FF0000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3"/>
            <p:cNvSpPr/>
            <p:nvPr/>
          </p:nvSpPr>
          <p:spPr>
            <a:xfrm rot="5400000">
              <a:off x="6094650" y="3329938"/>
              <a:ext cx="547800" cy="269700"/>
            </a:xfrm>
            <a:prstGeom prst="ellipse">
              <a:avLst/>
            </a:prstGeom>
            <a:solidFill>
              <a:srgbClr val="0000FF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3"/>
            <p:cNvSpPr/>
            <p:nvPr/>
          </p:nvSpPr>
          <p:spPr>
            <a:xfrm rot="121323">
              <a:off x="5739711" y="3093756"/>
              <a:ext cx="892756" cy="407344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3"/>
            <p:cNvSpPr txBox="1"/>
            <p:nvPr/>
          </p:nvSpPr>
          <p:spPr>
            <a:xfrm>
              <a:off x="5680200" y="3949225"/>
              <a:ext cx="10104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undetected blend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1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1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1</a:t>
              </a:r>
              <a:endParaRPr sz="1000">
                <a:solidFill>
                  <a:srgbClr val="6AA84F"/>
                </a:solidFill>
              </a:endParaRPr>
            </a:p>
          </p:txBody>
        </p:sp>
      </p:grpSp>
      <p:grpSp>
        <p:nvGrpSpPr>
          <p:cNvPr id="291" name="Google Shape;291;p53"/>
          <p:cNvGrpSpPr/>
          <p:nvPr/>
        </p:nvGrpSpPr>
        <p:grpSpPr>
          <a:xfrm>
            <a:off x="6922025" y="1393588"/>
            <a:ext cx="1010400" cy="3454138"/>
            <a:chOff x="6922025" y="1393588"/>
            <a:chExt cx="1010400" cy="3454138"/>
          </a:xfrm>
        </p:grpSpPr>
        <p:sp>
          <p:nvSpPr>
            <p:cNvPr id="292" name="Google Shape;292;p53"/>
            <p:cNvSpPr/>
            <p:nvPr/>
          </p:nvSpPr>
          <p:spPr>
            <a:xfrm>
              <a:off x="6963200" y="1393588"/>
              <a:ext cx="892500" cy="416700"/>
            </a:xfrm>
            <a:prstGeom prst="ellipse">
              <a:avLst/>
            </a:prstGeom>
            <a:solidFill>
              <a:srgbClr val="FF0000">
                <a:alpha val="3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3"/>
            <p:cNvSpPr/>
            <p:nvPr/>
          </p:nvSpPr>
          <p:spPr>
            <a:xfrm rot="5400000">
              <a:off x="7318700" y="2311188"/>
              <a:ext cx="547800" cy="269700"/>
            </a:xfrm>
            <a:prstGeom prst="ellipse">
              <a:avLst/>
            </a:prstGeom>
            <a:solidFill>
              <a:srgbClr val="0000FF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3"/>
            <p:cNvSpPr/>
            <p:nvPr/>
          </p:nvSpPr>
          <p:spPr>
            <a:xfrm>
              <a:off x="6963200" y="3057363"/>
              <a:ext cx="892500" cy="416700"/>
            </a:xfrm>
            <a:prstGeom prst="ellipse">
              <a:avLst/>
            </a:prstGeom>
            <a:solidFill>
              <a:srgbClr val="FF0000">
                <a:alpha val="31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3"/>
            <p:cNvSpPr/>
            <p:nvPr/>
          </p:nvSpPr>
          <p:spPr>
            <a:xfrm rot="5400000">
              <a:off x="7318700" y="3329938"/>
              <a:ext cx="547800" cy="269700"/>
            </a:xfrm>
            <a:prstGeom prst="ellipse">
              <a:avLst/>
            </a:prstGeom>
            <a:solidFill>
              <a:srgbClr val="0000FF">
                <a:alpha val="253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3"/>
            <p:cNvSpPr/>
            <p:nvPr/>
          </p:nvSpPr>
          <p:spPr>
            <a:xfrm>
              <a:off x="7405075" y="3142425"/>
              <a:ext cx="357300" cy="4044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3"/>
            <p:cNvSpPr txBox="1"/>
            <p:nvPr/>
          </p:nvSpPr>
          <p:spPr>
            <a:xfrm>
              <a:off x="6922025" y="3949225"/>
              <a:ext cx="1010400" cy="8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merged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blend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0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2</a:t>
              </a:r>
              <a:endParaRPr sz="1000">
                <a:solidFill>
                  <a:srgbClr val="6AA84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AA84F"/>
                  </a:solidFill>
                </a:rPr>
                <a:t>1</a:t>
              </a:r>
              <a:endParaRPr sz="1000">
                <a:solidFill>
                  <a:srgbClr val="6AA84F"/>
                </a:solidFill>
              </a:endParaRPr>
            </a:p>
          </p:txBody>
        </p:sp>
      </p:grpSp>
      <p:sp>
        <p:nvSpPr>
          <p:cNvPr id="298" name="Google Shape;298;p53"/>
          <p:cNvSpPr txBox="1"/>
          <p:nvPr/>
        </p:nvSpPr>
        <p:spPr>
          <a:xfrm>
            <a:off x="998125" y="1436200"/>
            <a:ext cx="780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only</a:t>
            </a:r>
            <a:endParaRPr sz="1200"/>
          </a:p>
        </p:txBody>
      </p:sp>
      <p:sp>
        <p:nvSpPr>
          <p:cNvPr id="299" name="Google Shape;299;p53"/>
          <p:cNvSpPr txBox="1"/>
          <p:nvPr/>
        </p:nvSpPr>
        <p:spPr>
          <a:xfrm>
            <a:off x="998125" y="2280300"/>
            <a:ext cx="780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 only</a:t>
            </a:r>
            <a:endParaRPr sz="1200"/>
          </a:p>
        </p:txBody>
      </p:sp>
      <p:sp>
        <p:nvSpPr>
          <p:cNvPr id="300" name="Google Shape;300;p53"/>
          <p:cNvSpPr txBox="1"/>
          <p:nvPr/>
        </p:nvSpPr>
        <p:spPr>
          <a:xfrm>
            <a:off x="998125" y="3099975"/>
            <a:ext cx="780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+ B</a:t>
            </a:r>
            <a:endParaRPr sz="1200"/>
          </a:p>
        </p:txBody>
      </p:sp>
      <p:sp>
        <p:nvSpPr>
          <p:cNvPr id="301" name="Google Shape;301;p53"/>
          <p:cNvSpPr txBox="1"/>
          <p:nvPr/>
        </p:nvSpPr>
        <p:spPr>
          <a:xfrm>
            <a:off x="2561550" y="728150"/>
            <a:ext cx="4843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colored </a:t>
            </a:r>
            <a:r>
              <a:rPr i="1" lang="en" sz="1100"/>
              <a:t>shading = truth,   dashed outline = detected &amp; measured</a:t>
            </a:r>
            <a:endParaRPr i="1" sz="1100"/>
          </a:p>
        </p:txBody>
      </p:sp>
      <p:sp>
        <p:nvSpPr>
          <p:cNvPr id="302" name="Google Shape;302;p53"/>
          <p:cNvSpPr txBox="1"/>
          <p:nvPr/>
        </p:nvSpPr>
        <p:spPr>
          <a:xfrm>
            <a:off x="307375" y="4304025"/>
            <a:ext cx="1640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A84F"/>
                </a:solidFill>
              </a:rPr>
              <a:t># detected separately:</a:t>
            </a:r>
            <a:br>
              <a:rPr lang="en" sz="900">
                <a:solidFill>
                  <a:srgbClr val="6AA84F"/>
                </a:solidFill>
              </a:rPr>
            </a:br>
            <a:r>
              <a:rPr lang="en" sz="900">
                <a:solidFill>
                  <a:srgbClr val="6AA84F"/>
                </a:solidFill>
              </a:rPr>
              <a:t># UNdetected separately:</a:t>
            </a:r>
            <a:br>
              <a:rPr lang="en" sz="900">
                <a:solidFill>
                  <a:srgbClr val="6AA84F"/>
                </a:solidFill>
              </a:rPr>
            </a:br>
            <a:r>
              <a:rPr lang="en" sz="900">
                <a:solidFill>
                  <a:srgbClr val="6AA84F"/>
                </a:solidFill>
              </a:rPr>
              <a:t># detected in blend:</a:t>
            </a:r>
            <a:endParaRPr sz="900">
              <a:solidFill>
                <a:srgbClr val="6AA84F"/>
              </a:solidFill>
            </a:endParaRPr>
          </a:p>
        </p:txBody>
      </p:sp>
      <p:sp>
        <p:nvSpPr>
          <p:cNvPr id="303" name="Google Shape;303;p53"/>
          <p:cNvSpPr txBox="1"/>
          <p:nvPr>
            <p:ph idx="4294967295" type="title"/>
          </p:nvPr>
        </p:nvSpPr>
        <p:spPr>
          <a:xfrm>
            <a:off x="518750" y="140225"/>
            <a:ext cx="79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80000"/>
                </a:solidFill>
              </a:rPr>
              <a:t>Possible outcomes of detection for a pair of objects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 Data vs. Natural Images</a:t>
            </a:r>
            <a:endParaRPr/>
          </a:p>
        </p:txBody>
      </p:sp>
      <p:sp>
        <p:nvSpPr>
          <p:cNvPr id="309" name="Google Shape;309;p54"/>
          <p:cNvSpPr txBox="1"/>
          <p:nvPr>
            <p:ph idx="1" type="body"/>
          </p:nvPr>
        </p:nvSpPr>
        <p:spPr>
          <a:xfrm>
            <a:off x="311700" y="1381075"/>
            <a:ext cx="8520600" cy="3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</a:rPr>
              <a:t>ML algorithms designed for natural images generally do not account for the differences.  For example, for astro data,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Individual objects are small and have relatively simple shapes.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Objects have diffuse (and ~transparent) edges.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Images are often captured with low (known) signal-to-noise ratio.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Background pixels are ~0 (after sky subtraction) and foreground &gt;~ background.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All objects at ~infinity, with no depth-of-field blurring.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&gt;3 filter bands often available but recorded under different conditions.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Uncertainties are often desirable for downstream analysis.</a:t>
            </a:r>
            <a:endParaRPr sz="155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50">
                <a:solidFill>
                  <a:schemeClr val="dk1"/>
                </a:solidFill>
              </a:rPr>
              <a:t>Can often simulate our data to generate large datasets with truth labels.</a:t>
            </a:r>
            <a:endParaRPr/>
          </a:p>
        </p:txBody>
      </p:sp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024" y="0"/>
            <a:ext cx="3465551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55"/>
          <p:cNvCxnSpPr/>
          <p:nvPr/>
        </p:nvCxnSpPr>
        <p:spPr>
          <a:xfrm>
            <a:off x="137500" y="3864150"/>
            <a:ext cx="8855700" cy="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55"/>
          <p:cNvCxnSpPr/>
          <p:nvPr/>
        </p:nvCxnSpPr>
        <p:spPr>
          <a:xfrm>
            <a:off x="137500" y="2880613"/>
            <a:ext cx="8855700" cy="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55"/>
          <p:cNvCxnSpPr/>
          <p:nvPr/>
        </p:nvCxnSpPr>
        <p:spPr>
          <a:xfrm>
            <a:off x="137500" y="1897075"/>
            <a:ext cx="8855700" cy="0"/>
          </a:xfrm>
          <a:prstGeom prst="straightConnector1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55"/>
          <p:cNvSpPr txBox="1"/>
          <p:nvPr/>
        </p:nvSpPr>
        <p:spPr>
          <a:xfrm>
            <a:off x="120075" y="1674175"/>
            <a:ext cx="1334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Detection</a:t>
            </a:r>
            <a:endParaRPr b="1"/>
          </a:p>
        </p:txBody>
      </p:sp>
      <p:sp>
        <p:nvSpPr>
          <p:cNvPr id="319" name="Google Shape;319;p55"/>
          <p:cNvSpPr txBox="1"/>
          <p:nvPr/>
        </p:nvSpPr>
        <p:spPr>
          <a:xfrm>
            <a:off x="120075" y="2618725"/>
            <a:ext cx="13344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Deblending</a:t>
            </a:r>
            <a:endParaRPr b="1"/>
          </a:p>
        </p:txBody>
      </p:sp>
      <p:sp>
        <p:nvSpPr>
          <p:cNvPr id="320" name="Google Shape;320;p55"/>
          <p:cNvSpPr txBox="1"/>
          <p:nvPr/>
        </p:nvSpPr>
        <p:spPr>
          <a:xfrm>
            <a:off x="37275" y="3629150"/>
            <a:ext cx="1417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Measurement</a:t>
            </a:r>
            <a:endParaRPr b="1"/>
          </a:p>
        </p:txBody>
      </p:sp>
      <p:sp>
        <p:nvSpPr>
          <p:cNvPr id="321" name="Google Shape;321;p55"/>
          <p:cNvSpPr txBox="1"/>
          <p:nvPr/>
        </p:nvSpPr>
        <p:spPr>
          <a:xfrm>
            <a:off x="1389775" y="295550"/>
            <a:ext cx="7577700" cy="333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322" name="Google Shape;322;p55"/>
          <p:cNvSpPr txBox="1"/>
          <p:nvPr/>
        </p:nvSpPr>
        <p:spPr>
          <a:xfrm>
            <a:off x="1389775" y="628550"/>
            <a:ext cx="4116300" cy="666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</a:t>
            </a:r>
            <a:endParaRPr/>
          </a:p>
        </p:txBody>
      </p:sp>
      <p:sp>
        <p:nvSpPr>
          <p:cNvPr id="323" name="Google Shape;323;p55"/>
          <p:cNvSpPr txBox="1"/>
          <p:nvPr/>
        </p:nvSpPr>
        <p:spPr>
          <a:xfrm>
            <a:off x="5506200" y="628550"/>
            <a:ext cx="3461400" cy="33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Un-s</a:t>
            </a:r>
            <a:r>
              <a:rPr lang="en"/>
              <a:t>upervised</a:t>
            </a:r>
            <a:endParaRPr/>
          </a:p>
        </p:txBody>
      </p:sp>
      <p:sp>
        <p:nvSpPr>
          <p:cNvPr id="324" name="Google Shape;324;p55"/>
          <p:cNvSpPr txBox="1"/>
          <p:nvPr/>
        </p:nvSpPr>
        <p:spPr>
          <a:xfrm>
            <a:off x="5506200" y="961550"/>
            <a:ext cx="2099700" cy="333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</a:t>
            </a:r>
            <a:endParaRPr/>
          </a:p>
        </p:txBody>
      </p:sp>
      <p:sp>
        <p:nvSpPr>
          <p:cNvPr id="325" name="Google Shape;325;p55"/>
          <p:cNvSpPr txBox="1"/>
          <p:nvPr/>
        </p:nvSpPr>
        <p:spPr>
          <a:xfrm>
            <a:off x="7605900" y="961550"/>
            <a:ext cx="1361700" cy="33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</a:t>
            </a:r>
            <a:endParaRPr/>
          </a:p>
        </p:txBody>
      </p:sp>
      <p:grpSp>
        <p:nvGrpSpPr>
          <p:cNvPr id="326" name="Google Shape;326;p55"/>
          <p:cNvGrpSpPr/>
          <p:nvPr/>
        </p:nvGrpSpPr>
        <p:grpSpPr>
          <a:xfrm>
            <a:off x="1452325" y="1294550"/>
            <a:ext cx="1259700" cy="883000"/>
            <a:chOff x="1452325" y="1294550"/>
            <a:chExt cx="1259700" cy="883000"/>
          </a:xfrm>
        </p:grpSpPr>
        <p:sp>
          <p:nvSpPr>
            <p:cNvPr id="327" name="Google Shape;327;p55"/>
            <p:cNvSpPr/>
            <p:nvPr/>
          </p:nvSpPr>
          <p:spPr>
            <a:xfrm>
              <a:off x="1452325" y="1589550"/>
              <a:ext cx="12597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3"/>
                </a:rPr>
                <a:t>Probabilistic Detection of Blends</a:t>
              </a:r>
              <a:endParaRPr sz="1000">
                <a:solidFill>
                  <a:srgbClr val="98000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" name="Google Shape;328;p55"/>
            <p:cNvSpPr txBox="1"/>
            <p:nvPr/>
          </p:nvSpPr>
          <p:spPr>
            <a:xfrm>
              <a:off x="1528525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MC Dropout</a:t>
              </a:r>
              <a:endParaRPr i="1" sz="1100"/>
            </a:p>
          </p:txBody>
        </p:sp>
      </p:grpSp>
      <p:grpSp>
        <p:nvGrpSpPr>
          <p:cNvPr id="329" name="Google Shape;329;p55"/>
          <p:cNvGrpSpPr/>
          <p:nvPr/>
        </p:nvGrpSpPr>
        <p:grpSpPr>
          <a:xfrm>
            <a:off x="2786075" y="1294550"/>
            <a:ext cx="1190375" cy="883000"/>
            <a:chOff x="2786075" y="1294550"/>
            <a:chExt cx="1190375" cy="883000"/>
          </a:xfrm>
        </p:grpSpPr>
        <p:sp>
          <p:nvSpPr>
            <p:cNvPr id="330" name="Google Shape;330;p55"/>
            <p:cNvSpPr txBox="1"/>
            <p:nvPr/>
          </p:nvSpPr>
          <p:spPr>
            <a:xfrm>
              <a:off x="2801650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Sem. Seg.</a:t>
              </a:r>
              <a:endParaRPr i="1" sz="1100"/>
            </a:p>
          </p:txBody>
        </p:sp>
        <p:sp>
          <p:nvSpPr>
            <p:cNvPr id="331" name="Google Shape;331;p55"/>
            <p:cNvSpPr/>
            <p:nvPr/>
          </p:nvSpPr>
          <p:spPr>
            <a:xfrm>
              <a:off x="2786075" y="1589550"/>
              <a:ext cx="11748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4"/>
                </a:rPr>
                <a:t>Morphological Classification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32" name="Google Shape;332;p55"/>
          <p:cNvGrpSpPr/>
          <p:nvPr/>
        </p:nvGrpSpPr>
        <p:grpSpPr>
          <a:xfrm>
            <a:off x="4050500" y="1294550"/>
            <a:ext cx="1417200" cy="883000"/>
            <a:chOff x="4036475" y="1294550"/>
            <a:chExt cx="1417200" cy="883000"/>
          </a:xfrm>
        </p:grpSpPr>
        <p:sp>
          <p:nvSpPr>
            <p:cNvPr id="333" name="Google Shape;333;p55"/>
            <p:cNvSpPr/>
            <p:nvPr/>
          </p:nvSpPr>
          <p:spPr>
            <a:xfrm>
              <a:off x="4036475" y="1589550"/>
              <a:ext cx="14172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5"/>
                </a:rPr>
                <a:t>Detecting Unrecognized Blends from Residuals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4" name="Google Shape;334;p55"/>
            <p:cNvSpPr txBox="1"/>
            <p:nvPr/>
          </p:nvSpPr>
          <p:spPr>
            <a:xfrm>
              <a:off x="4161625" y="1294550"/>
              <a:ext cx="11748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/>
                <a:t>Mask R-CNN</a:t>
              </a:r>
              <a:endParaRPr i="1" sz="1100"/>
            </a:p>
          </p:txBody>
        </p:sp>
      </p:grpSp>
      <p:grpSp>
        <p:nvGrpSpPr>
          <p:cNvPr id="335" name="Google Shape;335;p55"/>
          <p:cNvGrpSpPr/>
          <p:nvPr/>
        </p:nvGrpSpPr>
        <p:grpSpPr>
          <a:xfrm>
            <a:off x="4868028" y="3294875"/>
            <a:ext cx="1310074" cy="844800"/>
            <a:chOff x="4030400" y="3828275"/>
            <a:chExt cx="1400400" cy="844800"/>
          </a:xfrm>
        </p:grpSpPr>
        <p:sp>
          <p:nvSpPr>
            <p:cNvPr id="336" name="Google Shape;336;p55"/>
            <p:cNvSpPr/>
            <p:nvPr/>
          </p:nvSpPr>
          <p:spPr>
            <a:xfrm>
              <a:off x="4030400" y="4085075"/>
              <a:ext cx="14004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6"/>
                </a:rPr>
                <a:t>Photometry on Blended Galaxies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7" name="Google Shape;337;p55"/>
            <p:cNvSpPr txBox="1"/>
            <p:nvPr/>
          </p:nvSpPr>
          <p:spPr>
            <a:xfrm>
              <a:off x="4112038" y="3828275"/>
              <a:ext cx="12363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U-Net</a:t>
              </a:r>
              <a:endParaRPr i="1"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338" name="Google Shape;338;p55"/>
          <p:cNvGrpSpPr/>
          <p:nvPr/>
        </p:nvGrpSpPr>
        <p:grpSpPr>
          <a:xfrm>
            <a:off x="7644183" y="1848950"/>
            <a:ext cx="1259661" cy="880925"/>
            <a:chOff x="7595425" y="2839550"/>
            <a:chExt cx="1310100" cy="880925"/>
          </a:xfrm>
        </p:grpSpPr>
        <p:sp>
          <p:nvSpPr>
            <p:cNvPr id="339" name="Google Shape;339;p55"/>
            <p:cNvSpPr/>
            <p:nvPr/>
          </p:nvSpPr>
          <p:spPr>
            <a:xfrm>
              <a:off x="7595425" y="3132475"/>
              <a:ext cx="13101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7"/>
                </a:rPr>
                <a:t>Morphology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8"/>
                </a:rPr>
                <a:t>Probability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9"/>
                </a:rPr>
                <a:t>Prior / Regul.</a:t>
              </a:r>
              <a:endParaRPr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0" name="Google Shape;340;p55"/>
            <p:cNvSpPr txBox="1"/>
            <p:nvPr/>
          </p:nvSpPr>
          <p:spPr>
            <a:xfrm>
              <a:off x="7660125" y="2839550"/>
              <a:ext cx="1106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1100">
                  <a:solidFill>
                    <a:schemeClr val="dk1"/>
                  </a:solidFill>
                </a:rPr>
                <a:t>PixelCNN</a:t>
              </a:r>
              <a:endParaRPr/>
            </a:p>
          </p:txBody>
        </p:sp>
      </p:grpSp>
      <p:grpSp>
        <p:nvGrpSpPr>
          <p:cNvPr id="341" name="Google Shape;341;p55"/>
          <p:cNvGrpSpPr/>
          <p:nvPr/>
        </p:nvGrpSpPr>
        <p:grpSpPr>
          <a:xfrm>
            <a:off x="4868600" y="2229950"/>
            <a:ext cx="1310100" cy="880925"/>
            <a:chOff x="4868600" y="2534750"/>
            <a:chExt cx="1310100" cy="880925"/>
          </a:xfrm>
        </p:grpSpPr>
        <p:sp>
          <p:nvSpPr>
            <p:cNvPr id="342" name="Google Shape;342;p55"/>
            <p:cNvSpPr/>
            <p:nvPr/>
          </p:nvSpPr>
          <p:spPr>
            <a:xfrm>
              <a:off x="4868600" y="2827675"/>
              <a:ext cx="13101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0"/>
                </a:rPr>
                <a:t>Deblending with Branched GANs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3" name="Google Shape;343;p55"/>
            <p:cNvSpPr txBox="1"/>
            <p:nvPr/>
          </p:nvSpPr>
          <p:spPr>
            <a:xfrm>
              <a:off x="5305275" y="2534750"/>
              <a:ext cx="5256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i="1" lang="en" sz="1100">
                  <a:solidFill>
                    <a:schemeClr val="dk1"/>
                  </a:solidFill>
                </a:rPr>
                <a:t>GAN</a:t>
              </a:r>
              <a:endParaRPr/>
            </a:p>
          </p:txBody>
        </p:sp>
      </p:grpSp>
      <p:grpSp>
        <p:nvGrpSpPr>
          <p:cNvPr id="344" name="Google Shape;344;p55"/>
          <p:cNvGrpSpPr/>
          <p:nvPr/>
        </p:nvGrpSpPr>
        <p:grpSpPr>
          <a:xfrm>
            <a:off x="6334350" y="2215350"/>
            <a:ext cx="1190400" cy="895525"/>
            <a:chOff x="6334350" y="2520150"/>
            <a:chExt cx="1190400" cy="895525"/>
          </a:xfrm>
        </p:grpSpPr>
        <p:sp>
          <p:nvSpPr>
            <p:cNvPr id="345" name="Google Shape;345;p55"/>
            <p:cNvSpPr/>
            <p:nvPr/>
          </p:nvSpPr>
          <p:spPr>
            <a:xfrm>
              <a:off x="6334350" y="2827675"/>
              <a:ext cx="1190400" cy="58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1"/>
                </a:rPr>
                <a:t>Deblending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Avenir"/>
                  <a:ea typeface="Avenir"/>
                  <a:cs typeface="Avenir"/>
                  <a:sym typeface="Avenir"/>
                  <a:hlinkClick action="ppaction://hlinksldjump" r:id="rId12"/>
                </a:rPr>
                <a:t>with VAE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6" name="Google Shape;346;p55"/>
            <p:cNvSpPr txBox="1"/>
            <p:nvPr/>
          </p:nvSpPr>
          <p:spPr>
            <a:xfrm>
              <a:off x="6666750" y="2520150"/>
              <a:ext cx="5256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1"/>
                  </a:solidFill>
                </a:rPr>
                <a:t>VAE</a:t>
              </a:r>
              <a:endParaRPr/>
            </a:p>
          </p:txBody>
        </p:sp>
      </p:grpSp>
      <p:sp>
        <p:nvSpPr>
          <p:cNvPr id="347" name="Google Shape;347;p55"/>
          <p:cNvSpPr txBox="1"/>
          <p:nvPr/>
        </p:nvSpPr>
        <p:spPr>
          <a:xfrm>
            <a:off x="43875" y="4466700"/>
            <a:ext cx="1417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Infrastructure</a:t>
            </a:r>
            <a:endParaRPr b="1"/>
          </a:p>
        </p:txBody>
      </p:sp>
      <p:sp>
        <p:nvSpPr>
          <p:cNvPr id="348" name="Google Shape;348;p55"/>
          <p:cNvSpPr/>
          <p:nvPr/>
        </p:nvSpPr>
        <p:spPr>
          <a:xfrm>
            <a:off x="1452350" y="4389900"/>
            <a:ext cx="1259700" cy="55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hlink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13"/>
              </a:rPr>
              <a:t>Blending ToolKit</a:t>
            </a:r>
            <a:endParaRPr sz="1000" u="sng">
              <a:solidFill>
                <a:schemeClr val="hlink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11700" y="-12175"/>
            <a:ext cx="65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80000"/>
                </a:solidFill>
              </a:rPr>
              <a:t>Detecting unrecognized blends from residuals</a:t>
            </a:r>
            <a:r>
              <a:rPr i="1" lang="en" sz="2400">
                <a:solidFill>
                  <a:srgbClr val="980000"/>
                </a:solidFill>
              </a:rPr>
              <a:t>.</a:t>
            </a:r>
            <a:endParaRPr i="1" sz="2400">
              <a:solidFill>
                <a:srgbClr val="980000"/>
              </a:solidFill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65909" r="0" t="0"/>
          <a:stretch/>
        </p:blipFill>
        <p:spPr>
          <a:xfrm>
            <a:off x="5474200" y="1651775"/>
            <a:ext cx="1252699" cy="12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6"/>
          <p:cNvSpPr txBox="1"/>
          <p:nvPr/>
        </p:nvSpPr>
        <p:spPr>
          <a:xfrm>
            <a:off x="7105650" y="129900"/>
            <a:ext cx="2022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Sowmya Kamath &amp; Pat Burchat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356" name="Google Shape;356;p56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4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7" name="Google Shape;357;p56"/>
          <p:cNvPicPr preferRelativeResize="0"/>
          <p:nvPr/>
        </p:nvPicPr>
        <p:blipFill rotWithShape="1">
          <a:blip r:embed="rId3">
            <a:alphaModFix/>
          </a:blip>
          <a:srcRect b="0" l="0" r="67122" t="0"/>
          <a:stretch/>
        </p:blipFill>
        <p:spPr>
          <a:xfrm>
            <a:off x="7646350" y="1629492"/>
            <a:ext cx="1252699" cy="1252883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311700" y="501150"/>
            <a:ext cx="85206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detection of </a:t>
            </a:r>
            <a:r>
              <a:rPr i="1" lang="en" sz="1500"/>
              <a:t>unrecognized</a:t>
            </a:r>
            <a:r>
              <a:rPr lang="en" sz="1500"/>
              <a:t> blended objects at 10-year LSST depth</a:t>
            </a:r>
            <a:endParaRPr sz="15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modification of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Mask R-CNN</a:t>
            </a:r>
            <a:r>
              <a:rPr lang="en" sz="1500"/>
              <a:t>*, iterativley used with LSST Science Pipeline</a:t>
            </a:r>
            <a:endParaRPr sz="1200"/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/>
              <a:t>: </a:t>
            </a:r>
            <a:endParaRPr sz="1500"/>
          </a:p>
          <a:p>
            <a:pPr indent="-304800" lvl="0" marL="457200" rtl="0" algn="l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CatSim,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Weak Lensing Deblending Package</a:t>
            </a:r>
            <a:r>
              <a:rPr lang="en" sz="1200"/>
              <a:t>,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BlendingToolKit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Six LSST bands; single 10-year LSST depth exposure per band.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Parametric bulge+disk galaxy images with Poisson pixel noise; </a:t>
            </a:r>
            <a:br>
              <a:rPr lang="en" sz="1200"/>
            </a:br>
            <a:r>
              <a:rPr lang="en" sz="1200"/>
              <a:t>between one and six galaxies per blend. </a:t>
            </a:r>
            <a:endParaRPr sz="1200"/>
          </a:p>
          <a:p>
            <a:pPr indent="-304800" lvl="0" marL="457200" rtl="0" algn="l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Postage stamp </a:t>
            </a:r>
            <a:r>
              <a:rPr i="1" lang="en" sz="1200"/>
              <a:t>not</a:t>
            </a:r>
            <a:r>
              <a:rPr lang="en" sz="1200"/>
              <a:t> centered on a single object. </a:t>
            </a:r>
            <a:endParaRPr sz="1200"/>
          </a:p>
          <a:p>
            <a:pPr indent="-3048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Same PSF for entire dataset.</a:t>
            </a:r>
            <a:endParaRPr sz="1200"/>
          </a:p>
          <a:p>
            <a:pPr indent="0" lvl="0" marL="0" rtl="0" algn="l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/>
              <a:t>: Detection efficiency as a function of magnitude, size, distance to nearest </a:t>
            </a:r>
            <a:r>
              <a:rPr lang="en" sz="1500"/>
              <a:t>neighbor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/>
              <a:t>: for training, creating galaxy images with more complex (realistic) morphologies; defining performance metrics in a complex multi-dimensional space. </a:t>
            </a:r>
            <a:endParaRPr sz="1500"/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B5394"/>
                </a:solidFill>
              </a:rPr>
              <a:t>Current status</a:t>
            </a:r>
            <a:r>
              <a:rPr lang="en" sz="1300"/>
              <a:t>: Preliminary results; detection efficiency improved with ‘minimal’ shredding + false decections. </a:t>
            </a:r>
            <a:endParaRPr sz="1300"/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B5394"/>
                </a:solidFill>
              </a:rPr>
              <a:t>DESC Blending Task Force (BTF) presentations - all public: </a:t>
            </a:r>
            <a:r>
              <a:rPr lang="en" sz="1300"/>
              <a:t> </a:t>
            </a:r>
            <a:r>
              <a:rPr lang="en" sz="1300"/>
              <a:t>Mask R-CNN </a:t>
            </a:r>
            <a:r>
              <a:rPr lang="en" sz="1300" u="sng">
                <a:solidFill>
                  <a:schemeClr val="accent5"/>
                </a:solidFill>
                <a:hlinkClick r:id="rId8"/>
              </a:rPr>
              <a:t>case study</a:t>
            </a:r>
            <a:r>
              <a:rPr lang="en" sz="1300"/>
              <a:t> (July 2018),</a:t>
            </a:r>
            <a:r>
              <a:rPr lang="en" sz="1300"/>
              <a:t> </a:t>
            </a:r>
            <a:r>
              <a:rPr lang="en" sz="1300" u="sng">
                <a:solidFill>
                  <a:schemeClr val="hlink"/>
                </a:solidFill>
                <a:hlinkClick r:id="rId9"/>
              </a:rPr>
              <a:t>prelim. results</a:t>
            </a:r>
            <a:r>
              <a:rPr lang="en" sz="1300"/>
              <a:t> (June 2019).  Also see </a:t>
            </a:r>
            <a:r>
              <a:rPr lang="en" sz="1300" u="sng">
                <a:solidFill>
                  <a:schemeClr val="accent5"/>
                </a:solidFill>
                <a:hlinkClick r:id="rId10"/>
              </a:rPr>
              <a:t>github</a:t>
            </a:r>
            <a:r>
              <a:rPr lang="en" sz="1300"/>
              <a:t>. 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 </a:t>
            </a:r>
            <a:r>
              <a:rPr lang="en" sz="1000">
                <a:solidFill>
                  <a:schemeClr val="dk1"/>
                </a:solidFill>
              </a:rPr>
              <a:t>Mask Region-based Convolutional Neural Network, </a:t>
            </a:r>
            <a:r>
              <a:rPr lang="en" sz="1000" u="sng">
                <a:solidFill>
                  <a:schemeClr val="hlink"/>
                </a:solidFill>
                <a:hlinkClick r:id="rId11"/>
              </a:rPr>
              <a:t>Facebook AI Research Detectron</a:t>
            </a:r>
            <a:r>
              <a:rPr lang="en" sz="1000">
                <a:solidFill>
                  <a:schemeClr val="dk1"/>
                </a:solidFill>
              </a:rPr>
              <a:t> codebase for object detection research.</a:t>
            </a:r>
            <a:endParaRPr sz="1000"/>
          </a:p>
        </p:txBody>
      </p:sp>
      <p:pic>
        <p:nvPicPr>
          <p:cNvPr id="359" name="Google Shape;359;p56"/>
          <p:cNvPicPr preferRelativeResize="0"/>
          <p:nvPr/>
        </p:nvPicPr>
        <p:blipFill rotWithShape="1">
          <a:blip r:embed="rId12">
            <a:alphaModFix/>
          </a:blip>
          <a:srcRect b="0" l="20" r="-19" t="0"/>
          <a:stretch/>
        </p:blipFill>
        <p:spPr>
          <a:xfrm>
            <a:off x="6638450" y="1663225"/>
            <a:ext cx="1124935" cy="11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11700" y="64025"/>
            <a:ext cx="65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80000"/>
                </a:solidFill>
              </a:rPr>
              <a:t>Probabilistic Detection of Blends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365" name="Google Shape;365;p57"/>
          <p:cNvSpPr txBox="1"/>
          <p:nvPr>
            <p:ph idx="1" type="body"/>
          </p:nvPr>
        </p:nvSpPr>
        <p:spPr>
          <a:xfrm>
            <a:off x="311700" y="601150"/>
            <a:ext cx="8520600" cy="45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Challenge</a:t>
            </a:r>
            <a:r>
              <a:rPr lang="en" sz="1500"/>
              <a:t>: Detection (and eventually measurement). 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Algorithm</a:t>
            </a:r>
            <a:r>
              <a:rPr lang="en" sz="1500"/>
              <a:t>: Pixels in; relative probabilities of 0,1,2,... objects out. Approximate Bayesian ANN </a:t>
            </a:r>
            <a:r>
              <a:rPr lang="en" sz="1500"/>
              <a:t>(Resnet-18) </a:t>
            </a:r>
            <a:r>
              <a:rPr lang="en" sz="1500"/>
              <a:t>using MC-Dropout.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Training / test sets</a:t>
            </a:r>
            <a:r>
              <a:rPr lang="en" sz="1500"/>
              <a:t>: </a:t>
            </a:r>
            <a:endParaRPr sz="1500"/>
          </a:p>
          <a:p>
            <a:pPr indent="-3111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Train and test with GalSim generated postage stamps containing 0-few sources.</a:t>
            </a:r>
            <a:endParaRPr sz="1300"/>
          </a:p>
          <a:p>
            <a:pPr indent="-3111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Single band, single exposure, SNR ~ LSST 30 sec.</a:t>
            </a:r>
            <a:endParaRPr sz="1300"/>
          </a:p>
          <a:p>
            <a:pPr indent="-31115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Fluxes, sizes, shapes drawn from simple parameterized models (for now).  Objects not centered.</a:t>
            </a:r>
            <a:endParaRPr sz="13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B5394"/>
                </a:solidFill>
              </a:rPr>
              <a:t>Metrics</a:t>
            </a:r>
            <a:r>
              <a:rPr lang="en" sz="1500"/>
              <a:t>: how well calibrated are the output probabilities?</a:t>
            </a:r>
            <a:endParaRPr sz="15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B5394"/>
                </a:solidFill>
              </a:rPr>
              <a:t>Current issues</a:t>
            </a:r>
            <a:r>
              <a:rPr lang="en" sz="1500"/>
              <a:t>: How best to represent results of probabilistic detection (and measurement).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B5394"/>
                </a:solidFill>
              </a:rPr>
              <a:t>Current status</a:t>
            </a:r>
            <a:r>
              <a:rPr lang="en" sz="1400"/>
              <a:t>: Getting reasonable results for detection only. Investigating now how to combine detection and measurement in probabilistic framework.</a:t>
            </a:r>
            <a:br>
              <a:rPr lang="en" sz="1400"/>
            </a:b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B5394"/>
                </a:solidFill>
              </a:rPr>
              <a:t>Relevant links</a:t>
            </a:r>
            <a:r>
              <a:rPr lang="en" sz="1400"/>
              <a:t>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Uncertainty2019</a:t>
            </a:r>
            <a:r>
              <a:rPr lang="en" sz="1400"/>
              <a:t> CVRP Workshop</a:t>
            </a:r>
            <a:endParaRPr sz="1400">
              <a:solidFill>
                <a:srgbClr val="0B5394"/>
              </a:solidFill>
            </a:endParaRPr>
          </a:p>
        </p:txBody>
      </p:sp>
      <p:sp>
        <p:nvSpPr>
          <p:cNvPr id="366" name="Google Shape;366;p57"/>
          <p:cNvSpPr txBox="1"/>
          <p:nvPr/>
        </p:nvSpPr>
        <p:spPr>
          <a:xfrm>
            <a:off x="6971400" y="-22500"/>
            <a:ext cx="21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B5394"/>
                </a:solidFill>
              </a:rPr>
              <a:t>Noble Kennamer &amp; David Kirkby</a:t>
            </a:r>
            <a:endParaRPr sz="1600">
              <a:solidFill>
                <a:srgbClr val="0B5394"/>
              </a:solidFill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8072350" y="4831225"/>
            <a:ext cx="1025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action="ppaction://hlinksldjump" r:id="rId4"/>
              </a:rPr>
              <a:t>Back to index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 Cardi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ic">
  <a:themeElements>
    <a:clrScheme name="Technical Plans">
      <a:dk1>
        <a:srgbClr val="000000"/>
      </a:dk1>
      <a:lt1>
        <a:srgbClr val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